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1049" r:id="rId2"/>
    <p:sldId id="1266" r:id="rId3"/>
    <p:sldId id="1177" r:id="rId4"/>
    <p:sldId id="1178" r:id="rId5"/>
    <p:sldId id="1179" r:id="rId6"/>
    <p:sldId id="1180" r:id="rId7"/>
    <p:sldId id="1181" r:id="rId8"/>
    <p:sldId id="1182" r:id="rId9"/>
    <p:sldId id="1267" r:id="rId10"/>
    <p:sldId id="1173" r:id="rId11"/>
    <p:sldId id="1174" r:id="rId12"/>
    <p:sldId id="1175" r:id="rId13"/>
    <p:sldId id="1261" r:id="rId14"/>
    <p:sldId id="1176" r:id="rId15"/>
    <p:sldId id="1183" r:id="rId16"/>
    <p:sldId id="1184" r:id="rId17"/>
    <p:sldId id="1185" r:id="rId18"/>
    <p:sldId id="1186" r:id="rId19"/>
    <p:sldId id="1195" r:id="rId20"/>
    <p:sldId id="1190" r:id="rId21"/>
    <p:sldId id="1191" r:id="rId22"/>
    <p:sldId id="1192" r:id="rId23"/>
    <p:sldId id="1260" r:id="rId24"/>
    <p:sldId id="1193" r:id="rId25"/>
    <p:sldId id="1194" r:id="rId26"/>
    <p:sldId id="1328" r:id="rId27"/>
    <p:sldId id="1268" r:id="rId28"/>
    <p:sldId id="1269" r:id="rId29"/>
    <p:sldId id="1270" r:id="rId30"/>
    <p:sldId id="1271" r:id="rId31"/>
    <p:sldId id="1272" r:id="rId32"/>
    <p:sldId id="1273" r:id="rId33"/>
    <p:sldId id="1274" r:id="rId34"/>
    <p:sldId id="1275" r:id="rId35"/>
    <p:sldId id="1276" r:id="rId36"/>
    <p:sldId id="1277" r:id="rId37"/>
    <p:sldId id="1278" r:id="rId38"/>
    <p:sldId id="1279" r:id="rId39"/>
    <p:sldId id="1280" r:id="rId40"/>
    <p:sldId id="1281" r:id="rId41"/>
    <p:sldId id="1282" r:id="rId42"/>
    <p:sldId id="1283" r:id="rId43"/>
    <p:sldId id="1284" r:id="rId44"/>
    <p:sldId id="1285" r:id="rId45"/>
    <p:sldId id="1286" r:id="rId46"/>
    <p:sldId id="1287" r:id="rId47"/>
    <p:sldId id="1288" r:id="rId48"/>
    <p:sldId id="1289" r:id="rId49"/>
    <p:sldId id="1290" r:id="rId50"/>
    <p:sldId id="1291" r:id="rId51"/>
    <p:sldId id="1292" r:id="rId52"/>
    <p:sldId id="1293" r:id="rId53"/>
    <p:sldId id="1294" r:id="rId54"/>
    <p:sldId id="1295" r:id="rId5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00FF00"/>
    <a:srgbClr val="3333FF"/>
    <a:srgbClr val="FFFFFF"/>
    <a:srgbClr val="FF66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3" autoAdjust="0"/>
    <p:restoredTop sz="94387" autoAdjust="0"/>
  </p:normalViewPr>
  <p:slideViewPr>
    <p:cSldViewPr snapToGrid="0">
      <p:cViewPr varScale="1">
        <p:scale>
          <a:sx n="72" d="100"/>
          <a:sy n="72" d="100"/>
        </p:scale>
        <p:origin x="21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8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09C86-0DB4-461E-B411-3132234C96B9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552C4-BC4B-4C71-991C-7B2020479D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55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492CD9C-0936-4CB5-8F47-4F37A3C1BD80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A8A4206-02EB-4F55-B83C-8E908C558B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2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0A89DA-0E15-4625-B6BB-D95672D07F5F}" type="slidenum">
              <a:rPr lang="en-US"/>
              <a:pPr/>
              <a:t>3</a:t>
            </a:fld>
            <a:endParaRPr lang="en-US"/>
          </a:p>
        </p:txBody>
      </p:sp>
      <p:sp>
        <p:nvSpPr>
          <p:cNvPr id="525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5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74ED19-A3D6-6D46-889A-2BBBDDD2A37A}" type="slidenum">
              <a:rPr lang="en-US"/>
              <a:pPr/>
              <a:t>12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E67FC0-651A-0745-8A81-41D050EBAE4B}" type="slidenum">
              <a:rPr lang="en-US"/>
              <a:pPr/>
              <a:t>14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3E5766-5D3F-4037-BA1F-3E0D644AC0FF}" type="slidenum">
              <a:rPr lang="en-US"/>
              <a:pPr/>
              <a:t>15</a:t>
            </a:fld>
            <a:endParaRPr lang="en-US"/>
          </a:p>
        </p:txBody>
      </p:sp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45" y="4416099"/>
            <a:ext cx="5607711" cy="418245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8AB359-4FD6-46FF-B9DC-88CAFFCC98D3}" type="slidenum">
              <a:rPr lang="en-US"/>
              <a:pPr/>
              <a:t>16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4913" y="697845"/>
            <a:ext cx="4600575" cy="3486150"/>
          </a:xfrm>
          <a:ln/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345" y="4416099"/>
            <a:ext cx="5607711" cy="418245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3A1263-29C6-4243-8F63-8BE901AAB589}" type="slidenum">
              <a:rPr lang="en-US"/>
              <a:pPr/>
              <a:t>17</a:t>
            </a:fld>
            <a:endParaRPr lang="en-US"/>
          </a:p>
        </p:txBody>
      </p:sp>
      <p:sp>
        <p:nvSpPr>
          <p:cNvPr id="531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0D9BFD1-490C-A044-AD76-ADD39974ABD5}" type="slidenum">
              <a:rPr lang="en-US"/>
              <a:pPr eaLnBrk="1" hangingPunct="1"/>
              <a:t>26</a:t>
            </a:fld>
            <a:endParaRPr lang="en-US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One could argue that invariance is the key challenge to computer vision. But is this still true with big data?</a:t>
            </a:r>
          </a:p>
        </p:txBody>
      </p:sp>
    </p:spTree>
    <p:extLst>
      <p:ext uri="{BB962C8B-B14F-4D97-AF65-F5344CB8AC3E}">
        <p14:creationId xmlns:p14="http://schemas.microsoft.com/office/powerpoint/2010/main" val="37064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D904F00-6B56-7044-B0E2-494A05C458FD}" type="slidenum">
              <a:rPr lang="en-US"/>
              <a:pPr eaLnBrk="1" hangingPunct="1"/>
              <a:t>34</a:t>
            </a:fld>
            <a:endParaRPr lang="en-US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Note English language issues. Try to not let language confound things.</a:t>
            </a:r>
          </a:p>
        </p:txBody>
      </p:sp>
    </p:spTree>
    <p:extLst>
      <p:ext uri="{BB962C8B-B14F-4D97-AF65-F5344CB8AC3E}">
        <p14:creationId xmlns:p14="http://schemas.microsoft.com/office/powerpoint/2010/main" val="379385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6DAE88D-7379-8445-B0CB-33C98661F986}" type="slidenum">
              <a:rPr lang="en-US"/>
              <a:pPr eaLnBrk="1" hangingPunct="1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90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1666F2-4E8E-204C-9DAA-8D07923F6D77}" type="slidenum">
              <a:rPr lang="en-US"/>
              <a:pPr eaLnBrk="1" hangingPunct="1"/>
              <a:t>36</a:t>
            </a:fld>
            <a:endParaRPr lang="en-US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68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99EA9C6-B535-5B47-A2FD-3187165C1BA5}" type="slidenum">
              <a:rPr lang="en-US"/>
              <a:pPr eaLnBrk="1" hangingPunct="1"/>
              <a:t>37</a:t>
            </a:fld>
            <a:endParaRPr lang="en-US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5155" y="694003"/>
            <a:ext cx="4652504" cy="3471625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770" y="4396116"/>
            <a:ext cx="5160433" cy="4240868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4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32007-835B-4523-9571-89DDB9B3C028}" type="slidenum">
              <a:rPr lang="en-US"/>
              <a:pPr/>
              <a:t>4</a:t>
            </a:fld>
            <a:endParaRPr lang="en-US"/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A0628C9-40AD-E540-AB04-68970D01FC55}" type="slidenum">
              <a:rPr lang="en-US"/>
              <a:pPr eaLnBrk="1" hangingPunct="1"/>
              <a:t>38</a:t>
            </a:fld>
            <a:endParaRPr lang="en-US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2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D1FB01F-E4EB-5B4B-90B1-CEE02E9CD649}" type="slidenum">
              <a:rPr lang="en-US"/>
              <a:pPr eaLnBrk="1" hangingPunct="1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60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AD065A7-91A4-5344-838D-4028577564B2}" type="slidenum">
              <a:rPr lang="en-US"/>
              <a:pPr eaLnBrk="1" hangingPunct="1"/>
              <a:t>40</a:t>
            </a:fld>
            <a:endParaRPr lang="en-US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An image can</a:t>
            </a:r>
            <a:r>
              <a:rPr lang="en-US" baseline="0" dirty="0"/>
              <a:t> be compressed and reconstructed by starting from the mean, and adding a small number of scaled signed images. The scaled signed images come from doing PCA (or eigenvalue analysis) and adding the </a:t>
            </a:r>
            <a:r>
              <a:rPr lang="en-US" baseline="0" dirty="0" err="1"/>
              <a:t>eigenfaces</a:t>
            </a:r>
            <a:r>
              <a:rPr lang="en-US" baseline="0" dirty="0"/>
              <a:t>. 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2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F0386E8-F359-604B-BADA-EF65CF2F9F03}" type="slidenum">
              <a:rPr lang="en-US"/>
              <a:pPr eaLnBrk="1" hangingPunct="1"/>
              <a:t>41</a:t>
            </a:fld>
            <a:endParaRPr lang="en-US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296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1FC6C7-FD73-E24F-9F07-E8EAB68D9291}" type="slidenum">
              <a:rPr lang="en-US"/>
              <a:pPr eaLnBrk="1" hangingPunct="1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23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40083AF-4A64-9C45-B20D-44A02C792C14}" type="slidenum">
              <a:rPr lang="en-US"/>
              <a:pPr eaLnBrk="1" hangingPunct="1"/>
              <a:t>43</a:t>
            </a:fld>
            <a:endParaRPr lang="en-US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47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1B14C4B-DB11-4C48-84A8-4B45CB2CD1C1}" type="slidenum">
              <a:rPr lang="en-US"/>
              <a:pPr eaLnBrk="1" hangingPunct="1"/>
              <a:t>44</a:t>
            </a:fld>
            <a:endParaRPr lang="en-US"/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41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FD96A9-AEBB-3F4F-85BC-C1BE4A82D9E2}" type="slidenum">
              <a:rPr lang="en-US"/>
              <a:pPr eaLnBrk="1" hangingPunct="1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92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03DEB44-C94E-984E-B62B-6D5E78C086DB}" type="slidenum">
              <a:rPr lang="en-US"/>
              <a:pPr eaLnBrk="1" hangingPunct="1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42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75AA2E6-51E2-834E-BBDB-CF5212E23594}" type="slidenum">
              <a:rPr lang="en-US"/>
              <a:pPr eaLnBrk="1" hangingPunct="1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60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9D40DA-CA0E-49BA-8AC1-918E25E8B1AF}" type="slidenum">
              <a:rPr lang="en-US"/>
              <a:pPr/>
              <a:t>5</a:t>
            </a:fld>
            <a:endParaRPr lang="en-US"/>
          </a:p>
        </p:txBody>
      </p:sp>
      <p:sp>
        <p:nvSpPr>
          <p:cNvPr id="527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7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96D3E3-A44F-F94F-BC4D-0AEF5C637B23}" type="slidenum">
              <a:rPr lang="en-US"/>
              <a:pPr eaLnBrk="1" hangingPunct="1"/>
              <a:t>48</a:t>
            </a:fld>
            <a:endParaRPr lang="en-US"/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44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0DE0AC5-7B21-F948-8E90-E1DE5B47D13C}" type="slidenum">
              <a:rPr lang="en-US"/>
              <a:pPr eaLnBrk="1" hangingPunct="1"/>
              <a:t>49</a:t>
            </a:fld>
            <a:endParaRPr 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91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EFDC1DE-4AFF-E243-ABA8-CA8CFBD60AD7}" type="slidenum">
              <a:rPr lang="en-US"/>
              <a:pPr eaLnBrk="1" hangingPunct="1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34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9D28087-240A-8F4A-AF92-74D0E6674A6D}" type="slidenum">
              <a:rPr lang="en-US"/>
              <a:pPr eaLnBrk="1" hangingPunct="1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741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6FC534-311C-7B4C-9D70-D246AEA5102A}" type="slidenum">
              <a:rPr lang="en-US">
                <a:solidFill>
                  <a:srgbClr val="000000"/>
                </a:solidFill>
              </a:rPr>
              <a:pPr eaLnBrk="1" hangingPunct="1"/>
              <a:t>52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37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1118FC-D64D-BC43-A0AA-84941E2F5F02}" type="slidenum">
              <a:rPr lang="en-US"/>
              <a:pPr eaLnBrk="1" hangingPunct="1"/>
              <a:t>53</a:t>
            </a:fld>
            <a:endParaRPr lang="en-US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569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249A6B43-B77A-1B41-BE89-1FD9F446B0DE}" type="slidenum">
              <a:rPr lang="en-US"/>
              <a:pPr eaLnBrk="1" hangingPunct="1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44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4CD0E0-8D7D-48D8-B99D-9401296D3BF6}" type="slidenum">
              <a:rPr lang="en-US"/>
              <a:pPr/>
              <a:t>6</a:t>
            </a:fld>
            <a:endParaRPr lang="en-US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F74FD-578E-4FDD-873E-614123CBF157}" type="slidenum">
              <a:rPr lang="en-US"/>
              <a:pPr/>
              <a:t>7</a:t>
            </a:fld>
            <a:endParaRPr lang="en-US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0B71CE-CCB9-4764-88B2-EC49D871AB44}" type="slidenum">
              <a:rPr lang="en-US"/>
              <a:pPr/>
              <a:t>8</a:t>
            </a:fld>
            <a:endParaRPr lang="en-US"/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0B71CE-CCB9-4764-88B2-EC49D871AB44}" type="slidenum">
              <a:rPr lang="en-US"/>
              <a:pPr/>
              <a:t>9</a:t>
            </a:fld>
            <a:endParaRPr lang="en-US"/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388B3F-5CBC-884A-A636-05CAAF3F7043}" type="slidenum">
              <a:rPr lang="en-US"/>
              <a:pPr/>
              <a:t>10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C65BC7-C980-9542-A5D4-DA330021C58A}" type="slidenum">
              <a:rPr lang="en-US"/>
              <a:pPr/>
              <a:t>11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  <a:pPr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slideLayout" Target="../slideLayouts/slideLayout1.xml"/><Relationship Id="rId10" Type="http://schemas.openxmlformats.org/officeDocument/2006/relationships/image" Target="../media/image1.jpe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2.xml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20" Type="http://schemas.openxmlformats.org/officeDocument/2006/relationships/tags" Target="../tags/tag66.xml"/><Relationship Id="rId21" Type="http://schemas.openxmlformats.org/officeDocument/2006/relationships/tags" Target="../tags/tag67.xml"/><Relationship Id="rId22" Type="http://schemas.openxmlformats.org/officeDocument/2006/relationships/tags" Target="../tags/tag68.xml"/><Relationship Id="rId23" Type="http://schemas.openxmlformats.org/officeDocument/2006/relationships/tags" Target="../tags/tag69.xml"/><Relationship Id="rId24" Type="http://schemas.openxmlformats.org/officeDocument/2006/relationships/tags" Target="../tags/tag70.xml"/><Relationship Id="rId25" Type="http://schemas.openxmlformats.org/officeDocument/2006/relationships/slideLayout" Target="../slideLayouts/slideLayout6.xml"/><Relationship Id="rId26" Type="http://schemas.openxmlformats.org/officeDocument/2006/relationships/notesSlide" Target="../notesSlides/notesSlide13.xml"/><Relationship Id="rId27" Type="http://schemas.openxmlformats.org/officeDocument/2006/relationships/image" Target="../media/image15.jpeg"/><Relationship Id="rId28" Type="http://schemas.openxmlformats.org/officeDocument/2006/relationships/image" Target="../media/image16.jpeg"/><Relationship Id="rId29" Type="http://schemas.openxmlformats.org/officeDocument/2006/relationships/image" Target="../media/image17.png"/><Relationship Id="rId30" Type="http://schemas.openxmlformats.org/officeDocument/2006/relationships/image" Target="../media/image18.png"/><Relationship Id="rId31" Type="http://schemas.openxmlformats.org/officeDocument/2006/relationships/image" Target="../media/image19.png"/><Relationship Id="rId10" Type="http://schemas.openxmlformats.org/officeDocument/2006/relationships/tags" Target="../tags/tag56.xml"/><Relationship Id="rId11" Type="http://schemas.openxmlformats.org/officeDocument/2006/relationships/tags" Target="../tags/tag57.xml"/><Relationship Id="rId12" Type="http://schemas.openxmlformats.org/officeDocument/2006/relationships/tags" Target="../tags/tag58.xml"/><Relationship Id="rId13" Type="http://schemas.openxmlformats.org/officeDocument/2006/relationships/tags" Target="../tags/tag59.xml"/><Relationship Id="rId14" Type="http://schemas.openxmlformats.org/officeDocument/2006/relationships/tags" Target="../tags/tag60.xml"/><Relationship Id="rId15" Type="http://schemas.openxmlformats.org/officeDocument/2006/relationships/tags" Target="../tags/tag61.xml"/><Relationship Id="rId16" Type="http://schemas.openxmlformats.org/officeDocument/2006/relationships/tags" Target="../tags/tag62.xml"/><Relationship Id="rId17" Type="http://schemas.openxmlformats.org/officeDocument/2006/relationships/tags" Target="../tags/tag63.xml"/><Relationship Id="rId18" Type="http://schemas.openxmlformats.org/officeDocument/2006/relationships/tags" Target="../tags/tag64.xml"/><Relationship Id="rId19" Type="http://schemas.openxmlformats.org/officeDocument/2006/relationships/tags" Target="../tags/tag65.xml"/><Relationship Id="rId1" Type="http://schemas.openxmlformats.org/officeDocument/2006/relationships/tags" Target="../tags/tag47.xml"/><Relationship Id="rId2" Type="http://schemas.openxmlformats.org/officeDocument/2006/relationships/tags" Target="../tags/tag48.xml"/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tags" Target="../tags/tag52.xml"/><Relationship Id="rId7" Type="http://schemas.openxmlformats.org/officeDocument/2006/relationships/tags" Target="../tags/tag53.xml"/><Relationship Id="rId8" Type="http://schemas.openxmlformats.org/officeDocument/2006/relationships/tags" Target="../tags/tag5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4.xml"/><Relationship Id="rId6" Type="http://schemas.openxmlformats.org/officeDocument/2006/relationships/hyperlink" Target="http://similar-images.googlelabs.com/" TargetMode="External"/><Relationship Id="rId7" Type="http://schemas.openxmlformats.org/officeDocument/2006/relationships/image" Target="../media/image20.png"/><Relationship Id="rId1" Type="http://schemas.openxmlformats.org/officeDocument/2006/relationships/tags" Target="../tags/tag71.xml"/><Relationship Id="rId2" Type="http://schemas.openxmlformats.org/officeDocument/2006/relationships/tags" Target="../tags/tag7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eb.mit.edu/bcs/sinha/papers/19results_sinha_etal.pdf" TargetMode="Externa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1.xml"/><Relationship Id="rId7" Type="http://schemas.openxmlformats.org/officeDocument/2006/relationships/image" Target="../media/image1.jpeg"/><Relationship Id="rId8" Type="http://schemas.openxmlformats.org/officeDocument/2006/relationships/hyperlink" Target="http://people.csail.mit.edu/torralba/shortCourseRLOC/index.html" TargetMode="External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jpeg"/><Relationship Id="rId8" Type="http://schemas.openxmlformats.org/officeDocument/2006/relationships/image" Target="../media/image60.jpeg"/><Relationship Id="rId9" Type="http://schemas.openxmlformats.org/officeDocument/2006/relationships/oleObject" Target="../embeddings/oleObject1.bin"/><Relationship Id="rId10" Type="http://schemas.openxmlformats.org/officeDocument/2006/relationships/image" Target="../media/image5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6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hyperlink" Target="http://en.wikipedia.org/wiki/Recognition_by_Components_Theor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1.jpeg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wmf"/><Relationship Id="rId5" Type="http://schemas.openxmlformats.org/officeDocument/2006/relationships/image" Target="../media/image72.wmf"/><Relationship Id="rId6" Type="http://schemas.openxmlformats.org/officeDocument/2006/relationships/image" Target="../media/image73.wmf"/><Relationship Id="rId7" Type="http://schemas.openxmlformats.org/officeDocument/2006/relationships/image" Target="../media/image74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jpeg"/><Relationship Id="rId5" Type="http://schemas.openxmlformats.org/officeDocument/2006/relationships/image" Target="../media/image77.png"/><Relationship Id="rId6" Type="http://schemas.openxmlformats.org/officeDocument/2006/relationships/image" Target="../media/image78.jpeg"/><Relationship Id="rId7" Type="http://schemas.openxmlformats.org/officeDocument/2006/relationships/image" Target="../media/image79.jpeg"/><Relationship Id="rId8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82.png"/><Relationship Id="rId6" Type="http://schemas.openxmlformats.org/officeDocument/2006/relationships/image" Target="../media/image8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3.xml"/><Relationship Id="rId8" Type="http://schemas.openxmlformats.org/officeDocument/2006/relationships/image" Target="../media/image1.jpeg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dramanan/papers/latentmix.pdf" TargetMode="External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1.jpeg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5.xml"/><Relationship Id="rId13" Type="http://schemas.openxmlformats.org/officeDocument/2006/relationships/image" Target="../media/image1.jpeg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tags" Target="../tags/tag33.xml"/><Relationship Id="rId9" Type="http://schemas.openxmlformats.org/officeDocument/2006/relationships/tags" Target="../tags/tag34.xml"/><Relationship Id="rId10" Type="http://schemas.openxmlformats.org/officeDocument/2006/relationships/tags" Target="../tags/tag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Relationship Id="rId7" Type="http://schemas.openxmlformats.org/officeDocument/2006/relationships/image" Target="../media/image1.jpeg"/><Relationship Id="rId1" Type="http://schemas.openxmlformats.org/officeDocument/2006/relationships/tags" Target="../tags/tag36.xml"/><Relationship Id="rId2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7.xml"/><Relationship Id="rId7" Type="http://schemas.openxmlformats.org/officeDocument/2006/relationships/image" Target="../media/image1.jpeg"/><Relationship Id="rId1" Type="http://schemas.openxmlformats.org/officeDocument/2006/relationships/tags" Target="../tags/tag40.xml"/><Relationship Id="rId2" Type="http://schemas.openxmlformats.org/officeDocument/2006/relationships/tags" Target="../tags/tag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872" y="1741709"/>
            <a:ext cx="8679600" cy="1469571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Introduction to Recognition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119010"/>
            <a:ext cx="879545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-179324" y="849862"/>
            <a:ext cx="4876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Slides 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from: Noah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Snavely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9144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16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416629" y="2785665"/>
            <a:ext cx="3676045" cy="3930821"/>
            <a:chOff x="1752600" y="685800"/>
            <a:chExt cx="5772150" cy="6172200"/>
          </a:xfrm>
        </p:grpSpPr>
        <p:pic>
          <p:nvPicPr>
            <p:cNvPr id="9" name="Picture 2" descr="IMG_3534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 cstate="print"/>
            <a:srcRect t="8163" b="17346"/>
            <a:stretch>
              <a:fillRect/>
            </a:stretch>
          </p:blipFill>
          <p:spPr bwMode="auto">
            <a:xfrm>
              <a:off x="1752600" y="685800"/>
              <a:ext cx="5772150" cy="6172200"/>
            </a:xfrm>
            <a:prstGeom prst="rect">
              <a:avLst/>
            </a:prstGeom>
            <a:noFill/>
          </p:spPr>
        </p:pic>
        <p:sp>
          <p:nvSpPr>
            <p:cNvPr id="10" name="Text Box 4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334001" y="1219201"/>
              <a:ext cx="19812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mountain</a:t>
              </a:r>
            </a:p>
          </p:txBody>
        </p:sp>
        <p:sp>
          <p:nvSpPr>
            <p:cNvPr id="12" name="Text Box 5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953000" y="3276600"/>
              <a:ext cx="1828801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building</a:t>
              </a:r>
            </a:p>
          </p:txBody>
        </p:sp>
        <p:sp>
          <p:nvSpPr>
            <p:cNvPr id="14" name="Text Box 6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905000" y="2667000"/>
              <a:ext cx="11430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tree</a:t>
              </a:r>
            </a:p>
          </p:txBody>
        </p:sp>
        <p:sp>
          <p:nvSpPr>
            <p:cNvPr id="15" name="Text Box 7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286001" y="3733801"/>
              <a:ext cx="14478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banner</a:t>
              </a:r>
            </a:p>
          </p:txBody>
        </p:sp>
        <p:sp>
          <p:nvSpPr>
            <p:cNvPr id="16" name="Text Box 8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638802" y="5638801"/>
              <a:ext cx="15240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vendor</a:t>
              </a:r>
            </a:p>
          </p:txBody>
        </p:sp>
        <p:sp>
          <p:nvSpPr>
            <p:cNvPr id="17" name="Text Box 9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743201" y="6096001"/>
              <a:ext cx="1905000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people</a:t>
              </a:r>
            </a:p>
          </p:txBody>
        </p:sp>
        <p:sp>
          <p:nvSpPr>
            <p:cNvPr id="18" name="Text Box 10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648201" y="4648202"/>
              <a:ext cx="2133601" cy="531600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600" b="1">
                  <a:solidFill>
                    <a:srgbClr val="FFFF00"/>
                  </a:solidFill>
                  <a:latin typeface="Arial" pitchFamily="34" charset="0"/>
                </a:rPr>
                <a:t>street lamp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6850" y="2408238"/>
            <a:ext cx="1593850" cy="2597150"/>
            <a:chOff x="262" y="1190"/>
            <a:chExt cx="1004" cy="1636"/>
          </a:xfrm>
        </p:grpSpPr>
        <p:pic>
          <p:nvPicPr>
            <p:cNvPr id="5530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3398" t="12192" r="39519" b="44617"/>
            <a:stretch>
              <a:fillRect/>
            </a:stretch>
          </p:blipFill>
          <p:spPr bwMode="auto">
            <a:xfrm>
              <a:off x="359" y="1499"/>
              <a:ext cx="829" cy="1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8" name="Text Box 5"/>
            <p:cNvSpPr txBox="1">
              <a:spLocks noChangeArrowheads="1"/>
            </p:cNvSpPr>
            <p:nvPr/>
          </p:nvSpPr>
          <p:spPr bwMode="auto">
            <a:xfrm>
              <a:off x="262" y="1190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>
                  <a:ea typeface="Arial" charset="0"/>
                  <a:cs typeface="Arial" charset="0"/>
                </a:rPr>
                <a:t>This is a chair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981200" y="1666875"/>
            <a:ext cx="3462338" cy="3829050"/>
            <a:chOff x="1988" y="823"/>
            <a:chExt cx="2181" cy="2412"/>
          </a:xfrm>
        </p:grpSpPr>
        <p:pic>
          <p:nvPicPr>
            <p:cNvPr id="5530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8" y="1045"/>
              <a:ext cx="2181" cy="2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6" name="Text Box 8"/>
            <p:cNvSpPr txBox="1">
              <a:spLocks noChangeArrowheads="1"/>
            </p:cNvSpPr>
            <p:nvPr/>
          </p:nvSpPr>
          <p:spPr bwMode="auto">
            <a:xfrm>
              <a:off x="2148" y="823"/>
              <a:ext cx="18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>
                  <a:ea typeface="Arial" charset="0"/>
                  <a:cs typeface="Arial" charset="0"/>
                </a:rPr>
                <a:t>Find the chair in this image </a:t>
              </a:r>
            </a:p>
          </p:txBody>
        </p:sp>
      </p:grp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2450" y="2001838"/>
            <a:ext cx="3511550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6918325" y="2659063"/>
            <a:ext cx="769938" cy="1195387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1978025" y="2011363"/>
            <a:ext cx="769938" cy="1195387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5688013" y="1641475"/>
            <a:ext cx="343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ea typeface="Arial" charset="0"/>
                <a:cs typeface="Arial" charset="0"/>
              </a:rPr>
              <a:t>Output of normalized correlation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3125 -4.07407E-6 L 0.3125 0.02871 L 0.0033 0.02871 L 0.0033 0.05903 L 0.3125 0.05903 L 0.3125 0.08797 L 0.00677 0.08797 L 0.00677 0.11505 L 0.31128 0.11505 L 0.31128 0.14399 L 0.00555 0.14399 L 0.00555 0.17732 L 0.31128 0.17732 L 0.31128 0.21204 L 0.00677 0.21204 L 0.00677 0.24838 L 0.3125 0.24838 L 0.31024 0.29098 L 0.00903 0.29098 L 0.00903 0.33334 L 0.3125 0.33473 L 0.3125 0.3757 L 0.01024 0.37431 " pathEditMode="relative" ptsTypes="AAAAAAAAAAAAAAAAAAAAAAAA">
                                      <p:cBhvr>
                                        <p:cTn id="21" dur="2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animBg="1"/>
      <p:bldP spid="9227" grpId="0" animBg="1"/>
      <p:bldP spid="9227" grpId="1" animBg="1"/>
      <p:bldP spid="92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 l="33398" t="12192" r="39519" b="44617"/>
          <a:stretch>
            <a:fillRect/>
          </a:stretch>
        </p:blipFill>
        <p:spPr bwMode="auto">
          <a:xfrm>
            <a:off x="644525" y="165100"/>
            <a:ext cx="7445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6525" y="1751013"/>
            <a:ext cx="4179888" cy="3451225"/>
            <a:chOff x="86" y="1103"/>
            <a:chExt cx="2633" cy="2174"/>
          </a:xfrm>
        </p:grpSpPr>
        <p:pic>
          <p:nvPicPr>
            <p:cNvPr id="57365" name="Picture 6" descr="indoor_02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" y="1328"/>
              <a:ext cx="2633" cy="1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66" name="Rectangle 7"/>
            <p:cNvSpPr>
              <a:spLocks noChangeArrowheads="1"/>
            </p:cNvSpPr>
            <p:nvPr/>
          </p:nvSpPr>
          <p:spPr bwMode="auto">
            <a:xfrm>
              <a:off x="476" y="1103"/>
              <a:ext cx="18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>
                  <a:ea typeface="Arial" charset="0"/>
                  <a:cs typeface="Arial" charset="0"/>
                </a:rPr>
                <a:t>Find the chair in this image </a:t>
              </a:r>
            </a:p>
          </p:txBody>
        </p:sp>
      </p:grp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7413" y="2116138"/>
            <a:ext cx="4224337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3897313" y="5145088"/>
            <a:ext cx="509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>
                <a:ea typeface="Arial" charset="0"/>
                <a:cs typeface="Arial" charset="0"/>
              </a:rPr>
              <a:t>Pretty much garbage</a:t>
            </a:r>
          </a:p>
          <a:p>
            <a:pPr algn="ctr" eaLnBrk="1" hangingPunct="1"/>
            <a:r>
              <a:rPr lang="en-US">
                <a:ea typeface="Arial" charset="0"/>
                <a:cs typeface="Arial" charset="0"/>
              </a:rPr>
              <a:t>Simple template matching is not going to make it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5695950" y="3009900"/>
            <a:ext cx="2657475" cy="1895475"/>
            <a:chOff x="3588" y="1896"/>
            <a:chExt cx="1674" cy="1194"/>
          </a:xfrm>
        </p:grpSpPr>
        <p:sp>
          <p:nvSpPr>
            <p:cNvPr id="57359" name="Rectangle 11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0" name="Rectangle 12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1" name="Rectangle 13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2" name="Rectangle 14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3" name="Rectangle 15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64" name="Rectangle 16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144588" y="2981325"/>
            <a:ext cx="2635250" cy="1895475"/>
            <a:chOff x="3588" y="1896"/>
            <a:chExt cx="1674" cy="1194"/>
          </a:xfrm>
        </p:grpSpPr>
        <p:sp>
          <p:nvSpPr>
            <p:cNvPr id="57353" name="Rectangle 18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4" name="Rectangle 19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5" name="Rectangle 20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6" name="Rectangle 21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7" name="Rectangle 22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358" name="Rectangle 23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 l="33398" t="12192" r="39519" b="44617"/>
          <a:stretch>
            <a:fillRect/>
          </a:stretch>
        </p:blipFill>
        <p:spPr bwMode="auto">
          <a:xfrm>
            <a:off x="644525" y="165100"/>
            <a:ext cx="7445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6525" y="1751013"/>
            <a:ext cx="4179888" cy="3451225"/>
            <a:chOff x="86" y="1103"/>
            <a:chExt cx="2633" cy="2174"/>
          </a:xfrm>
        </p:grpSpPr>
        <p:pic>
          <p:nvPicPr>
            <p:cNvPr id="59399" name="Picture 5" descr="indoor_02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" y="1328"/>
              <a:ext cx="2633" cy="1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0" name="Rectangle 6"/>
            <p:cNvSpPr>
              <a:spLocks noChangeArrowheads="1"/>
            </p:cNvSpPr>
            <p:nvPr/>
          </p:nvSpPr>
          <p:spPr bwMode="auto">
            <a:xfrm>
              <a:off x="476" y="1103"/>
              <a:ext cx="18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1" hangingPunct="1"/>
              <a:r>
                <a:rPr lang="en-US">
                  <a:ea typeface="Arial" charset="0"/>
                  <a:cs typeface="Arial" charset="0"/>
                </a:rPr>
                <a:t>Find the chair in this image </a:t>
              </a:r>
            </a:p>
          </p:txBody>
        </p:sp>
      </p:grpSp>
      <p:pic>
        <p:nvPicPr>
          <p:cNvPr id="5939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7413" y="2116138"/>
            <a:ext cx="4224337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8" name="Text Box 8"/>
          <p:cNvSpPr txBox="1">
            <a:spLocks noChangeArrowheads="1"/>
          </p:cNvSpPr>
          <p:nvPr/>
        </p:nvSpPr>
        <p:spPr bwMode="auto">
          <a:xfrm>
            <a:off x="314325" y="5465763"/>
            <a:ext cx="88296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>
                <a:ea typeface="Arial" charset="0"/>
                <a:cs typeface="Arial" charset="0"/>
              </a:rPr>
              <a:t>A “popular method is that of template matching, by point to point correlation of a model pattern with the image pattern. These techniques are inadequate for three-dimensional scene analysis for many reasons, such as occlusion, changes in viewing angle, and articulation of parts.” Nivatia &amp; Binford, 1977.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use SIFT matching for 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well for object </a:t>
            </a:r>
            <a:r>
              <a:rPr lang="en-US" i="1" dirty="0"/>
              <a:t>instances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Not great for generic object </a:t>
            </a:r>
            <a:r>
              <a:rPr lang="en-US" i="1" dirty="0"/>
              <a:t>categories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04975" y="2054679"/>
            <a:ext cx="4097111" cy="1929493"/>
            <a:chOff x="1704975" y="2054679"/>
            <a:chExt cx="4097111" cy="1929493"/>
          </a:xfrm>
        </p:grpSpPr>
        <p:pic>
          <p:nvPicPr>
            <p:cNvPr id="1351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04975" y="2188028"/>
              <a:ext cx="1143572" cy="1752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1108" y="2054679"/>
              <a:ext cx="1929493" cy="1929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80881" y="2236335"/>
              <a:ext cx="921205" cy="1681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1263425" y="4617585"/>
            <a:ext cx="5365975" cy="2066464"/>
            <a:chOff x="1263425" y="4617585"/>
            <a:chExt cx="5365975" cy="2066464"/>
          </a:xfrm>
        </p:grpSpPr>
        <p:pic>
          <p:nvPicPr>
            <p:cNvPr id="13517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8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9" name="Picture 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3" cstate="print"/>
          <a:srcRect r="55646"/>
          <a:stretch>
            <a:fillRect/>
          </a:stretch>
        </p:blipFill>
        <p:spPr bwMode="auto">
          <a:xfrm>
            <a:off x="1828800" y="1219200"/>
            <a:ext cx="50196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152400" y="6411688"/>
            <a:ext cx="8763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/>
              <a:t>Brady, M. J., &amp; </a:t>
            </a:r>
            <a:r>
              <a:rPr lang="en-US" sz="1600" dirty="0" err="1"/>
              <a:t>Kersten</a:t>
            </a:r>
            <a:r>
              <a:rPr lang="en-US" sz="1600" dirty="0"/>
              <a:t>, D. (2003). Bootstrapped learning of novel objects. J Vis, 3(6), 413-422 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500903" y="76200"/>
            <a:ext cx="614219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/>
              <a:t>And it can get a lot harder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835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l="3079" t="5048" b="8725"/>
          <a:stretch>
            <a:fillRect/>
          </a:stretch>
        </p:blipFill>
        <p:spPr bwMode="auto">
          <a:xfrm>
            <a:off x="424543" y="1709057"/>
            <a:ext cx="35972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4836" name="Rectangle 4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>
          <a:xfrm>
            <a:off x="457200" y="38101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Applications:  Computational photography</a:t>
            </a:r>
          </a:p>
        </p:txBody>
      </p:sp>
      <p:pic>
        <p:nvPicPr>
          <p:cNvPr id="504834" name="Picture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9378" y="4157435"/>
            <a:ext cx="48101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Applications:  Assisted driving</a:t>
            </a:r>
          </a:p>
        </p:txBody>
      </p:sp>
      <p:pic>
        <p:nvPicPr>
          <p:cNvPr id="506883" name="Picture 3" descr="p1010172_b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7" cstate="print"/>
          <a:srcRect l="13000" t="10655" r="13000" b="14761"/>
          <a:stretch>
            <a:fillRect/>
          </a:stretch>
        </p:blipFill>
        <p:spPr bwMode="auto">
          <a:xfrm>
            <a:off x="381000" y="1295400"/>
            <a:ext cx="3429000" cy="2595563"/>
          </a:xfrm>
          <a:prstGeom prst="rect">
            <a:avLst/>
          </a:prstGeom>
          <a:noFill/>
        </p:spPr>
      </p:pic>
      <p:grpSp>
        <p:nvGrpSpPr>
          <p:cNvPr id="2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4114800" y="990600"/>
            <a:ext cx="2566988" cy="2946400"/>
            <a:chOff x="2702" y="825"/>
            <a:chExt cx="3033" cy="3482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702" y="825"/>
              <a:ext cx="3033" cy="3482"/>
              <a:chOff x="2702" y="825"/>
              <a:chExt cx="3033" cy="3482"/>
            </a:xfrm>
          </p:grpSpPr>
          <p:grpSp>
            <p:nvGrpSpPr>
              <p:cNvPr id="4" name="Group 6"/>
              <p:cNvGrpSpPr>
                <a:grpSpLocks/>
              </p:cNvGrpSpPr>
              <p:nvPr/>
            </p:nvGrpSpPr>
            <p:grpSpPr bwMode="auto">
              <a:xfrm>
                <a:off x="2702" y="825"/>
                <a:ext cx="3033" cy="3482"/>
                <a:chOff x="2694" y="672"/>
                <a:chExt cx="3033" cy="3482"/>
              </a:xfrm>
            </p:grpSpPr>
            <p:pic>
              <p:nvPicPr>
                <p:cNvPr id="506887" name="Picture 7" descr="p1010172_ov"/>
                <p:cNvPicPr>
                  <a:picLocks noChangeAspect="1" noChangeArrowheads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28" cstate="print"/>
                <a:srcRect l="16000" t="2664" r="19000" b="1443"/>
                <a:stretch>
                  <a:fillRect/>
                </a:stretch>
              </p:blipFill>
              <p:spPr bwMode="auto">
                <a:xfrm>
                  <a:off x="2694" y="672"/>
                  <a:ext cx="3033" cy="3360"/>
                </a:xfrm>
                <a:prstGeom prst="rect">
                  <a:avLst/>
                </a:prstGeom>
                <a:noFill/>
              </p:spPr>
            </p:pic>
            <p:sp>
              <p:nvSpPr>
                <p:cNvPr id="506888" name="Text Box 8"/>
                <p:cNvSpPr txBox="1">
                  <a:spLocks noChangeArrowheads="1"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3962" y="3936"/>
                  <a:ext cx="625" cy="2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sz="600">
                      <a:latin typeface="Arial" pitchFamily="34" charset="0"/>
                    </a:rPr>
                    <a:t>meters</a:t>
                  </a:r>
                </a:p>
              </p:txBody>
            </p:sp>
            <p:sp>
              <p:nvSpPr>
                <p:cNvPr id="506889" name="Text Box 9"/>
                <p:cNvSpPr txBox="1">
                  <a:spLocks noChangeArrowheads="1"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 rot="16200000">
                  <a:off x="2499" y="2149"/>
                  <a:ext cx="623" cy="21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600">
                      <a:latin typeface="Arial" pitchFamily="34" charset="0"/>
                    </a:rPr>
                    <a:t>meters</a:t>
                  </a:r>
                </a:p>
              </p:txBody>
            </p:sp>
          </p:grpSp>
          <p:sp>
            <p:nvSpPr>
              <p:cNvPr id="506890" name="Oval 10"/>
              <p:cNvSpPr>
                <a:spLocks noChangeAspect="1"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565" y="27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6891" name="Oval 11"/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908" y="2008"/>
                <a:ext cx="35" cy="3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6892" name="Oval 12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628" y="2709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6893" name="Oval 13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606" y="2323"/>
                <a:ext cx="40" cy="4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06894" name="Text Box 14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025" y="2161"/>
              <a:ext cx="382" cy="2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600">
                  <a:latin typeface="Arial" pitchFamily="34" charset="0"/>
                </a:rPr>
                <a:t>Ped</a:t>
              </a:r>
            </a:p>
          </p:txBody>
        </p:sp>
        <p:sp>
          <p:nvSpPr>
            <p:cNvPr id="506895" name="Line 15"/>
            <p:cNvSpPr>
              <a:spLocks noChangeShapeType="1"/>
            </p:cNvSpPr>
            <p:nvPr>
              <p:custDataLst>
                <p:tags r:id="rId11"/>
              </p:custDataLst>
            </p:nvPr>
          </p:nvSpPr>
          <p:spPr bwMode="auto">
            <a:xfrm>
              <a:off x="3360" y="2256"/>
              <a:ext cx="192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6896" name="Line 16"/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 flipV="1">
              <a:off x="3360" y="2016"/>
              <a:ext cx="528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6897" name="Text Box 17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5159" y="2401"/>
              <a:ext cx="385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600">
                  <a:latin typeface="Arial" pitchFamily="34" charset="0"/>
                </a:rPr>
                <a:t>Ped</a:t>
              </a:r>
            </a:p>
          </p:txBody>
        </p:sp>
        <p:sp>
          <p:nvSpPr>
            <p:cNvPr id="506898" name="Line 18"/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H="1">
              <a:off x="4704" y="2564"/>
              <a:ext cx="48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6899" name="Line 19"/>
            <p:cNvSpPr>
              <a:spLocks noChangeShapeType="1"/>
            </p:cNvSpPr>
            <p:nvPr>
              <p:custDataLst>
                <p:tags r:id="rId15"/>
              </p:custDataLst>
            </p:nvPr>
          </p:nvSpPr>
          <p:spPr bwMode="auto">
            <a:xfrm flipH="1">
              <a:off x="4608" y="2496"/>
              <a:ext cx="576" cy="19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06900" name="Text Box 20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072" y="2688"/>
              <a:ext cx="480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600">
                  <a:latin typeface="Arial" pitchFamily="34" charset="0"/>
                </a:rPr>
                <a:t>Car</a:t>
              </a:r>
            </a:p>
          </p:txBody>
        </p:sp>
        <p:sp>
          <p:nvSpPr>
            <p:cNvPr id="506901" name="Line 21"/>
            <p:cNvSpPr>
              <a:spLocks noChangeShapeType="1"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3408" y="2784"/>
              <a:ext cx="144" cy="48"/>
            </a:xfrm>
            <a:prstGeom prst="line">
              <a:avLst/>
            </a:prstGeom>
            <a:noFill/>
            <a:ln w="28575">
              <a:solidFill>
                <a:srgbClr val="00FF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06902" name="Text Box 2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4800" y="4267200"/>
            <a:ext cx="3733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Lane detection</a:t>
            </a:r>
          </a:p>
        </p:txBody>
      </p:sp>
      <p:pic>
        <p:nvPicPr>
          <p:cNvPr id="506903" name="Picture 23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858000" y="2133600"/>
            <a:ext cx="18002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6904" name="Picture 2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0" cstate="print"/>
          <a:srcRect l="50000" t="50334"/>
          <a:stretch>
            <a:fillRect/>
          </a:stretch>
        </p:blipFill>
        <p:spPr bwMode="auto">
          <a:xfrm>
            <a:off x="3124200" y="4953000"/>
            <a:ext cx="2286000" cy="155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06905" name="Picture 25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066800" y="4800600"/>
            <a:ext cx="1838325" cy="169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6906" name="Rectangle 26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28600" y="838200"/>
            <a:ext cx="3092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latin typeface="Arial" pitchFamily="34" charset="0"/>
              </a:rPr>
              <a:t>Pedestrian and car detection</a:t>
            </a:r>
          </a:p>
        </p:txBody>
      </p:sp>
      <p:sp>
        <p:nvSpPr>
          <p:cNvPr id="506907" name="Rectangle 27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019800" y="4724400"/>
            <a:ext cx="2876550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buFontTx/>
              <a:buChar char="•"/>
            </a:pPr>
            <a:r>
              <a:rPr lang="en-US" sz="1800">
                <a:latin typeface="Arial" pitchFamily="34" charset="0"/>
              </a:rPr>
              <a:t> Collision warning systems with adaptive cruise control, 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Arial" pitchFamily="34" charset="0"/>
              </a:rPr>
              <a:t> Lane departure warning systems, </a:t>
            </a:r>
          </a:p>
          <a:p>
            <a:pPr eaLnBrk="1" hangingPunct="1">
              <a:buFontTx/>
              <a:buChar char="•"/>
            </a:pPr>
            <a:r>
              <a:rPr lang="en-US" sz="1800">
                <a:latin typeface="Arial" pitchFamily="34" charset="0"/>
              </a:rPr>
              <a:t> Rear object detection systems,</a:t>
            </a:r>
            <a:r>
              <a:rPr lang="en-US" sz="1800" b="1">
                <a:latin typeface="Arial" pitchFamily="3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-41056"/>
            <a:ext cx="8229600" cy="1143000"/>
          </a:xfrm>
        </p:spPr>
        <p:txBody>
          <a:bodyPr/>
          <a:lstStyle/>
          <a:p>
            <a:r>
              <a:rPr lang="en-US" dirty="0"/>
              <a:t>Applications:  image search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0199" name="Picture 7">
            <a:hlinkClick r:id="rId6"/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19225" y="933450"/>
            <a:ext cx="6305550" cy="554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human do recognition?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don’t completely know yet</a:t>
            </a:r>
          </a:p>
          <a:p>
            <a:r>
              <a:rPr lang="en-US"/>
              <a:t>But we have some experimental observations.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388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recognize familiar faces even in low-resolution images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466" y="2144487"/>
            <a:ext cx="7458466" cy="2569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go from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know: Geometry</a:t>
            </a:r>
          </a:p>
          <a:p>
            <a:pPr lvl="1"/>
            <a:r>
              <a:rPr lang="en-US" dirty="0"/>
              <a:t>What is the shape of the world? How does that shape appear in images?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What’s next: Recognition</a:t>
            </a:r>
          </a:p>
          <a:p>
            <a:pPr lvl="1"/>
            <a:r>
              <a:rPr lang="en-US" dirty="0"/>
              <a:t>What are we looking at?</a:t>
            </a:r>
          </a:p>
        </p:txBody>
      </p:sp>
    </p:spTree>
    <p:extLst>
      <p:ext uri="{BB962C8B-B14F-4D97-AF65-F5344CB8AC3E}">
        <p14:creationId xmlns:p14="http://schemas.microsoft.com/office/powerpoint/2010/main" val="12902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 2: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9025" y="1162050"/>
            <a:ext cx="6399213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2416175" y="5565775"/>
            <a:ext cx="1543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Jim Carrey</a:t>
            </a:r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5181600" y="5537200"/>
            <a:ext cx="19700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Kevin Costner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70063" y="6124575"/>
            <a:ext cx="59229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 High frequency information is not enough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14341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" y="973138"/>
            <a:ext cx="904875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51942"/>
            <a:ext cx="8229600" cy="1143000"/>
          </a:xfrm>
        </p:spPr>
        <p:txBody>
          <a:bodyPr/>
          <a:lstStyle/>
          <a:p>
            <a:r>
              <a:rPr lang="en-US" dirty="0"/>
              <a:t>Observation 3: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825" y="965200"/>
            <a:ext cx="8331200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41488" y="6396038"/>
            <a:ext cx="5921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 Negative contrast is difficult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5194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Observation 3: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single most important facial features for recognition?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4550" y="3028064"/>
            <a:ext cx="5472788" cy="197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363" y="2321377"/>
            <a:ext cx="2553380" cy="3239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963885" y="2993571"/>
            <a:ext cx="1883229" cy="2111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68890" y="2906487"/>
            <a:ext cx="1883229" cy="21118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 4: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038350"/>
            <a:ext cx="41148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35138" y="5075238"/>
            <a:ext cx="5921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 Image Warping is OK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list goes 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http://web.mit.edu/bcs/sinha/papers/19results_sinha_etal.pdf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027" y="1849392"/>
            <a:ext cx="7899680" cy="2484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2"/>
          <p:cNvGrpSpPr>
            <a:grpSpLocks/>
          </p:cNvGrpSpPr>
          <p:nvPr/>
        </p:nvGrpSpPr>
        <p:grpSpPr bwMode="auto">
          <a:xfrm>
            <a:off x="623888" y="958850"/>
            <a:ext cx="7851775" cy="3765550"/>
            <a:chOff x="227" y="1406"/>
            <a:chExt cx="5321" cy="2224"/>
          </a:xfrm>
        </p:grpSpPr>
        <p:sp>
          <p:nvSpPr>
            <p:cNvPr id="61463" name="Rectangle 3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4" name="Rectangle 4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pic>
          <p:nvPicPr>
            <p:cNvPr id="6146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4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3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1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0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9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903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0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757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1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612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2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466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3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321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4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176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5" name="Picture 1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030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6" name="Picture 1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8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7" name="Picture 1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7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8" name="Picture 1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5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9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0" name="Picture 2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06"/>
              <a:ext cx="5321" cy="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43" name="Text Box 22"/>
          <p:cNvSpPr txBox="1">
            <a:spLocks noChangeArrowheads="1"/>
          </p:cNvSpPr>
          <p:nvPr/>
        </p:nvSpPr>
        <p:spPr bwMode="auto">
          <a:xfrm>
            <a:off x="896938" y="4835525"/>
            <a:ext cx="1806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solidFill>
                  <a:srgbClr val="000000"/>
                </a:solidFill>
                <a:latin typeface="Times New Roman" charset="0"/>
              </a:rPr>
              <a:t>Variability</a:t>
            </a:r>
            <a:r>
              <a:rPr lang="en-US" sz="2400">
                <a:solidFill>
                  <a:srgbClr val="000000"/>
                </a:solidFill>
                <a:latin typeface="Times New Roman" charset="0"/>
              </a:rPr>
              <a:t>:</a:t>
            </a:r>
          </a:p>
        </p:txBody>
      </p:sp>
      <p:sp>
        <p:nvSpPr>
          <p:cNvPr id="61444" name="Text Box 23"/>
          <p:cNvSpPr txBox="1">
            <a:spLocks noChangeArrowheads="1"/>
          </p:cNvSpPr>
          <p:nvPr/>
        </p:nvSpPr>
        <p:spPr bwMode="auto">
          <a:xfrm>
            <a:off x="2814638" y="4886325"/>
            <a:ext cx="236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>
                <a:solidFill>
                  <a:srgbClr val="000000"/>
                </a:solidFill>
                <a:latin typeface="Times New Roman" charset="0"/>
              </a:rPr>
              <a:t>Camera position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 New Roman" charset="0"/>
              </a:rPr>
              <a:t>Illumination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 New Roman" charset="0"/>
              </a:rPr>
              <a:t>Shape parameters</a:t>
            </a:r>
          </a:p>
        </p:txBody>
      </p:sp>
      <p:sp>
        <p:nvSpPr>
          <p:cNvPr id="621594" name="Freeform 26"/>
          <p:cNvSpPr>
            <a:spLocks/>
          </p:cNvSpPr>
          <p:nvPr/>
        </p:nvSpPr>
        <p:spPr bwMode="auto">
          <a:xfrm>
            <a:off x="5429250" y="2354263"/>
            <a:ext cx="2176463" cy="1538287"/>
          </a:xfrm>
          <a:custGeom>
            <a:avLst/>
            <a:gdLst>
              <a:gd name="T0" fmla="*/ 0 w 1371"/>
              <a:gd name="T1" fmla="*/ 0 h 969"/>
              <a:gd name="T2" fmla="*/ 2147483647 w 1371"/>
              <a:gd name="T3" fmla="*/ 2147483647 h 969"/>
              <a:gd name="T4" fmla="*/ 2147483647 w 1371"/>
              <a:gd name="T5" fmla="*/ 2147483647 h 969"/>
              <a:gd name="T6" fmla="*/ 2147483647 w 1371"/>
              <a:gd name="T7" fmla="*/ 2147483647 h 969"/>
              <a:gd name="T8" fmla="*/ 2147483647 w 1371"/>
              <a:gd name="T9" fmla="*/ 2147483647 h 969"/>
              <a:gd name="T10" fmla="*/ 2147483647 w 1371"/>
              <a:gd name="T11" fmla="*/ 2147483647 h 969"/>
              <a:gd name="T12" fmla="*/ 2147483647 w 1371"/>
              <a:gd name="T13" fmla="*/ 2147483647 h 969"/>
              <a:gd name="T14" fmla="*/ 2147483647 w 1371"/>
              <a:gd name="T15" fmla="*/ 2147483647 h 969"/>
              <a:gd name="T16" fmla="*/ 2147483647 w 1371"/>
              <a:gd name="T17" fmla="*/ 2147483647 h 969"/>
              <a:gd name="T18" fmla="*/ 2147483647 w 1371"/>
              <a:gd name="T19" fmla="*/ 2147483647 h 969"/>
              <a:gd name="T20" fmla="*/ 2147483647 w 1371"/>
              <a:gd name="T21" fmla="*/ 2147483647 h 9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1"/>
              <a:gd name="T34" fmla="*/ 0 h 969"/>
              <a:gd name="T35" fmla="*/ 1371 w 1371"/>
              <a:gd name="T36" fmla="*/ 969 h 9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1" h="969">
                <a:moveTo>
                  <a:pt x="0" y="0"/>
                </a:moveTo>
                <a:cubicBezTo>
                  <a:pt x="47" y="15"/>
                  <a:pt x="208" y="50"/>
                  <a:pt x="277" y="88"/>
                </a:cubicBezTo>
                <a:cubicBezTo>
                  <a:pt x="346" y="126"/>
                  <a:pt x="373" y="175"/>
                  <a:pt x="414" y="228"/>
                </a:cubicBezTo>
                <a:cubicBezTo>
                  <a:pt x="455" y="281"/>
                  <a:pt x="491" y="357"/>
                  <a:pt x="525" y="408"/>
                </a:cubicBezTo>
                <a:cubicBezTo>
                  <a:pt x="559" y="459"/>
                  <a:pt x="583" y="501"/>
                  <a:pt x="621" y="537"/>
                </a:cubicBezTo>
                <a:cubicBezTo>
                  <a:pt x="659" y="573"/>
                  <a:pt x="711" y="605"/>
                  <a:pt x="752" y="626"/>
                </a:cubicBezTo>
                <a:cubicBezTo>
                  <a:pt x="793" y="647"/>
                  <a:pt x="820" y="651"/>
                  <a:pt x="869" y="665"/>
                </a:cubicBezTo>
                <a:cubicBezTo>
                  <a:pt x="918" y="679"/>
                  <a:pt x="1000" y="694"/>
                  <a:pt x="1048" y="712"/>
                </a:cubicBezTo>
                <a:cubicBezTo>
                  <a:pt x="1096" y="730"/>
                  <a:pt x="1127" y="753"/>
                  <a:pt x="1157" y="774"/>
                </a:cubicBezTo>
                <a:cubicBezTo>
                  <a:pt x="1187" y="795"/>
                  <a:pt x="1191" y="804"/>
                  <a:pt x="1227" y="836"/>
                </a:cubicBezTo>
                <a:cubicBezTo>
                  <a:pt x="1263" y="868"/>
                  <a:pt x="1341" y="941"/>
                  <a:pt x="1371" y="969"/>
                </a:cubicBezTo>
              </a:path>
            </a:pathLst>
          </a:cu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21595" name="Freeform 27"/>
          <p:cNvSpPr>
            <a:spLocks/>
          </p:cNvSpPr>
          <p:nvPr/>
        </p:nvSpPr>
        <p:spPr bwMode="auto">
          <a:xfrm>
            <a:off x="7600950" y="2611438"/>
            <a:ext cx="871538" cy="1281112"/>
          </a:xfrm>
          <a:custGeom>
            <a:avLst/>
            <a:gdLst>
              <a:gd name="T0" fmla="*/ 0 w 549"/>
              <a:gd name="T1" fmla="*/ 2147483647 h 807"/>
              <a:gd name="T2" fmla="*/ 2147483647 w 549"/>
              <a:gd name="T3" fmla="*/ 2147483647 h 807"/>
              <a:gd name="T4" fmla="*/ 2147483647 w 549"/>
              <a:gd name="T5" fmla="*/ 2147483647 h 807"/>
              <a:gd name="T6" fmla="*/ 2147483647 w 549"/>
              <a:gd name="T7" fmla="*/ 2147483647 h 807"/>
              <a:gd name="T8" fmla="*/ 2147483647 w 549"/>
              <a:gd name="T9" fmla="*/ 2147483647 h 807"/>
              <a:gd name="T10" fmla="*/ 2147483647 w 549"/>
              <a:gd name="T11" fmla="*/ 2147483647 h 807"/>
              <a:gd name="T12" fmla="*/ 2147483647 w 549"/>
              <a:gd name="T13" fmla="*/ 2147483647 h 807"/>
              <a:gd name="T14" fmla="*/ 2147483647 w 549"/>
              <a:gd name="T15" fmla="*/ 0 h 8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49"/>
              <a:gd name="T25" fmla="*/ 0 h 807"/>
              <a:gd name="T26" fmla="*/ 549 w 549"/>
              <a:gd name="T27" fmla="*/ 807 h 8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49" h="807">
                <a:moveTo>
                  <a:pt x="0" y="807"/>
                </a:moveTo>
                <a:cubicBezTo>
                  <a:pt x="14" y="775"/>
                  <a:pt x="24" y="738"/>
                  <a:pt x="48" y="684"/>
                </a:cubicBezTo>
                <a:cubicBezTo>
                  <a:pt x="72" y="630"/>
                  <a:pt x="112" y="536"/>
                  <a:pt x="141" y="483"/>
                </a:cubicBezTo>
                <a:cubicBezTo>
                  <a:pt x="170" y="430"/>
                  <a:pt x="189" y="400"/>
                  <a:pt x="222" y="363"/>
                </a:cubicBezTo>
                <a:cubicBezTo>
                  <a:pt x="255" y="326"/>
                  <a:pt x="306" y="287"/>
                  <a:pt x="339" y="261"/>
                </a:cubicBezTo>
                <a:cubicBezTo>
                  <a:pt x="372" y="235"/>
                  <a:pt x="391" y="228"/>
                  <a:pt x="417" y="204"/>
                </a:cubicBezTo>
                <a:cubicBezTo>
                  <a:pt x="443" y="180"/>
                  <a:pt x="476" y="151"/>
                  <a:pt x="498" y="117"/>
                </a:cubicBezTo>
                <a:cubicBezTo>
                  <a:pt x="520" y="83"/>
                  <a:pt x="538" y="25"/>
                  <a:pt x="549" y="0"/>
                </a:cubicBezTo>
              </a:path>
            </a:pathLst>
          </a:cu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5424488" y="2406650"/>
            <a:ext cx="3043237" cy="1538288"/>
            <a:chOff x="3516" y="1221"/>
            <a:chExt cx="1917" cy="969"/>
          </a:xfrm>
        </p:grpSpPr>
        <p:sp>
          <p:nvSpPr>
            <p:cNvPr id="61461" name="Freeform 29"/>
            <p:cNvSpPr>
              <a:spLocks/>
            </p:cNvSpPr>
            <p:nvPr/>
          </p:nvSpPr>
          <p:spPr bwMode="auto">
            <a:xfrm>
              <a:off x="3516" y="1221"/>
              <a:ext cx="1371" cy="969"/>
            </a:xfrm>
            <a:custGeom>
              <a:avLst/>
              <a:gdLst>
                <a:gd name="T0" fmla="*/ 0 w 1371"/>
                <a:gd name="T1" fmla="*/ 0 h 969"/>
                <a:gd name="T2" fmla="*/ 277 w 1371"/>
                <a:gd name="T3" fmla="*/ 88 h 969"/>
                <a:gd name="T4" fmla="*/ 414 w 1371"/>
                <a:gd name="T5" fmla="*/ 228 h 969"/>
                <a:gd name="T6" fmla="*/ 525 w 1371"/>
                <a:gd name="T7" fmla="*/ 408 h 969"/>
                <a:gd name="T8" fmla="*/ 621 w 1371"/>
                <a:gd name="T9" fmla="*/ 537 h 969"/>
                <a:gd name="T10" fmla="*/ 752 w 1371"/>
                <a:gd name="T11" fmla="*/ 626 h 969"/>
                <a:gd name="T12" fmla="*/ 869 w 1371"/>
                <a:gd name="T13" fmla="*/ 665 h 969"/>
                <a:gd name="T14" fmla="*/ 1048 w 1371"/>
                <a:gd name="T15" fmla="*/ 712 h 969"/>
                <a:gd name="T16" fmla="*/ 1157 w 1371"/>
                <a:gd name="T17" fmla="*/ 774 h 969"/>
                <a:gd name="T18" fmla="*/ 1227 w 1371"/>
                <a:gd name="T19" fmla="*/ 836 h 969"/>
                <a:gd name="T20" fmla="*/ 1371 w 1371"/>
                <a:gd name="T21" fmla="*/ 969 h 9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1"/>
                <a:gd name="T34" fmla="*/ 0 h 969"/>
                <a:gd name="T35" fmla="*/ 1371 w 1371"/>
                <a:gd name="T36" fmla="*/ 969 h 9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1" h="969">
                  <a:moveTo>
                    <a:pt x="0" y="0"/>
                  </a:moveTo>
                  <a:cubicBezTo>
                    <a:pt x="47" y="15"/>
                    <a:pt x="208" y="50"/>
                    <a:pt x="277" y="88"/>
                  </a:cubicBezTo>
                  <a:cubicBezTo>
                    <a:pt x="346" y="126"/>
                    <a:pt x="373" y="175"/>
                    <a:pt x="414" y="228"/>
                  </a:cubicBezTo>
                  <a:cubicBezTo>
                    <a:pt x="455" y="281"/>
                    <a:pt x="491" y="357"/>
                    <a:pt x="525" y="408"/>
                  </a:cubicBezTo>
                  <a:cubicBezTo>
                    <a:pt x="559" y="459"/>
                    <a:pt x="583" y="501"/>
                    <a:pt x="621" y="537"/>
                  </a:cubicBezTo>
                  <a:cubicBezTo>
                    <a:pt x="659" y="573"/>
                    <a:pt x="711" y="605"/>
                    <a:pt x="752" y="626"/>
                  </a:cubicBezTo>
                  <a:cubicBezTo>
                    <a:pt x="793" y="647"/>
                    <a:pt x="820" y="651"/>
                    <a:pt x="869" y="665"/>
                  </a:cubicBezTo>
                  <a:cubicBezTo>
                    <a:pt x="918" y="679"/>
                    <a:pt x="1000" y="694"/>
                    <a:pt x="1048" y="712"/>
                  </a:cubicBezTo>
                  <a:cubicBezTo>
                    <a:pt x="1096" y="730"/>
                    <a:pt x="1127" y="753"/>
                    <a:pt x="1157" y="774"/>
                  </a:cubicBezTo>
                  <a:cubicBezTo>
                    <a:pt x="1187" y="795"/>
                    <a:pt x="1191" y="804"/>
                    <a:pt x="1227" y="836"/>
                  </a:cubicBezTo>
                  <a:cubicBezTo>
                    <a:pt x="1263" y="868"/>
                    <a:pt x="1341" y="941"/>
                    <a:pt x="1371" y="96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2" name="Freeform 30"/>
            <p:cNvSpPr>
              <a:spLocks/>
            </p:cNvSpPr>
            <p:nvPr/>
          </p:nvSpPr>
          <p:spPr bwMode="auto">
            <a:xfrm>
              <a:off x="4884" y="1383"/>
              <a:ext cx="549" cy="807"/>
            </a:xfrm>
            <a:custGeom>
              <a:avLst/>
              <a:gdLst>
                <a:gd name="T0" fmla="*/ 0 w 549"/>
                <a:gd name="T1" fmla="*/ 807 h 807"/>
                <a:gd name="T2" fmla="*/ 48 w 549"/>
                <a:gd name="T3" fmla="*/ 684 h 807"/>
                <a:gd name="T4" fmla="*/ 141 w 549"/>
                <a:gd name="T5" fmla="*/ 483 h 807"/>
                <a:gd name="T6" fmla="*/ 222 w 549"/>
                <a:gd name="T7" fmla="*/ 363 h 807"/>
                <a:gd name="T8" fmla="*/ 339 w 549"/>
                <a:gd name="T9" fmla="*/ 261 h 807"/>
                <a:gd name="T10" fmla="*/ 417 w 549"/>
                <a:gd name="T11" fmla="*/ 204 h 807"/>
                <a:gd name="T12" fmla="*/ 498 w 549"/>
                <a:gd name="T13" fmla="*/ 117 h 807"/>
                <a:gd name="T14" fmla="*/ 549 w 549"/>
                <a:gd name="T15" fmla="*/ 0 h 8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9"/>
                <a:gd name="T25" fmla="*/ 0 h 807"/>
                <a:gd name="T26" fmla="*/ 549 w 549"/>
                <a:gd name="T27" fmla="*/ 807 h 8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9" h="807">
                  <a:moveTo>
                    <a:pt x="0" y="807"/>
                  </a:moveTo>
                  <a:cubicBezTo>
                    <a:pt x="14" y="775"/>
                    <a:pt x="24" y="738"/>
                    <a:pt x="48" y="684"/>
                  </a:cubicBezTo>
                  <a:cubicBezTo>
                    <a:pt x="72" y="630"/>
                    <a:pt x="112" y="536"/>
                    <a:pt x="141" y="483"/>
                  </a:cubicBezTo>
                  <a:cubicBezTo>
                    <a:pt x="170" y="430"/>
                    <a:pt x="189" y="400"/>
                    <a:pt x="222" y="363"/>
                  </a:cubicBezTo>
                  <a:cubicBezTo>
                    <a:pt x="255" y="326"/>
                    <a:pt x="306" y="287"/>
                    <a:pt x="339" y="261"/>
                  </a:cubicBezTo>
                  <a:cubicBezTo>
                    <a:pt x="372" y="235"/>
                    <a:pt x="391" y="228"/>
                    <a:pt x="417" y="204"/>
                  </a:cubicBezTo>
                  <a:cubicBezTo>
                    <a:pt x="443" y="180"/>
                    <a:pt x="476" y="151"/>
                    <a:pt x="498" y="117"/>
                  </a:cubicBezTo>
                  <a:cubicBezTo>
                    <a:pt x="520" y="83"/>
                    <a:pt x="538" y="25"/>
                    <a:pt x="54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5429250" y="2463800"/>
            <a:ext cx="3057525" cy="1538288"/>
            <a:chOff x="3516" y="1221"/>
            <a:chExt cx="1917" cy="969"/>
          </a:xfrm>
        </p:grpSpPr>
        <p:sp>
          <p:nvSpPr>
            <p:cNvPr id="61459" name="Freeform 32"/>
            <p:cNvSpPr>
              <a:spLocks/>
            </p:cNvSpPr>
            <p:nvPr/>
          </p:nvSpPr>
          <p:spPr bwMode="auto">
            <a:xfrm>
              <a:off x="3516" y="1221"/>
              <a:ext cx="1371" cy="969"/>
            </a:xfrm>
            <a:custGeom>
              <a:avLst/>
              <a:gdLst>
                <a:gd name="T0" fmla="*/ 0 w 1371"/>
                <a:gd name="T1" fmla="*/ 0 h 969"/>
                <a:gd name="T2" fmla="*/ 277 w 1371"/>
                <a:gd name="T3" fmla="*/ 88 h 969"/>
                <a:gd name="T4" fmla="*/ 414 w 1371"/>
                <a:gd name="T5" fmla="*/ 228 h 969"/>
                <a:gd name="T6" fmla="*/ 525 w 1371"/>
                <a:gd name="T7" fmla="*/ 408 h 969"/>
                <a:gd name="T8" fmla="*/ 621 w 1371"/>
                <a:gd name="T9" fmla="*/ 537 h 969"/>
                <a:gd name="T10" fmla="*/ 752 w 1371"/>
                <a:gd name="T11" fmla="*/ 626 h 969"/>
                <a:gd name="T12" fmla="*/ 869 w 1371"/>
                <a:gd name="T13" fmla="*/ 665 h 969"/>
                <a:gd name="T14" fmla="*/ 1048 w 1371"/>
                <a:gd name="T15" fmla="*/ 712 h 969"/>
                <a:gd name="T16" fmla="*/ 1157 w 1371"/>
                <a:gd name="T17" fmla="*/ 774 h 969"/>
                <a:gd name="T18" fmla="*/ 1227 w 1371"/>
                <a:gd name="T19" fmla="*/ 836 h 969"/>
                <a:gd name="T20" fmla="*/ 1371 w 1371"/>
                <a:gd name="T21" fmla="*/ 969 h 9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1"/>
                <a:gd name="T34" fmla="*/ 0 h 969"/>
                <a:gd name="T35" fmla="*/ 1371 w 1371"/>
                <a:gd name="T36" fmla="*/ 969 h 9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1" h="969">
                  <a:moveTo>
                    <a:pt x="0" y="0"/>
                  </a:moveTo>
                  <a:cubicBezTo>
                    <a:pt x="47" y="15"/>
                    <a:pt x="208" y="50"/>
                    <a:pt x="277" y="88"/>
                  </a:cubicBezTo>
                  <a:cubicBezTo>
                    <a:pt x="346" y="126"/>
                    <a:pt x="373" y="175"/>
                    <a:pt x="414" y="228"/>
                  </a:cubicBezTo>
                  <a:cubicBezTo>
                    <a:pt x="455" y="281"/>
                    <a:pt x="491" y="357"/>
                    <a:pt x="525" y="408"/>
                  </a:cubicBezTo>
                  <a:cubicBezTo>
                    <a:pt x="559" y="459"/>
                    <a:pt x="583" y="501"/>
                    <a:pt x="621" y="537"/>
                  </a:cubicBezTo>
                  <a:cubicBezTo>
                    <a:pt x="659" y="573"/>
                    <a:pt x="711" y="605"/>
                    <a:pt x="752" y="626"/>
                  </a:cubicBezTo>
                  <a:cubicBezTo>
                    <a:pt x="793" y="647"/>
                    <a:pt x="820" y="651"/>
                    <a:pt x="869" y="665"/>
                  </a:cubicBezTo>
                  <a:cubicBezTo>
                    <a:pt x="918" y="679"/>
                    <a:pt x="1000" y="694"/>
                    <a:pt x="1048" y="712"/>
                  </a:cubicBezTo>
                  <a:cubicBezTo>
                    <a:pt x="1096" y="730"/>
                    <a:pt x="1127" y="753"/>
                    <a:pt x="1157" y="774"/>
                  </a:cubicBezTo>
                  <a:cubicBezTo>
                    <a:pt x="1187" y="795"/>
                    <a:pt x="1191" y="804"/>
                    <a:pt x="1227" y="836"/>
                  </a:cubicBezTo>
                  <a:cubicBezTo>
                    <a:pt x="1263" y="868"/>
                    <a:pt x="1341" y="941"/>
                    <a:pt x="1371" y="96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0" name="Freeform 33"/>
            <p:cNvSpPr>
              <a:spLocks/>
            </p:cNvSpPr>
            <p:nvPr/>
          </p:nvSpPr>
          <p:spPr bwMode="auto">
            <a:xfrm>
              <a:off x="4884" y="1383"/>
              <a:ext cx="549" cy="807"/>
            </a:xfrm>
            <a:custGeom>
              <a:avLst/>
              <a:gdLst>
                <a:gd name="T0" fmla="*/ 0 w 549"/>
                <a:gd name="T1" fmla="*/ 807 h 807"/>
                <a:gd name="T2" fmla="*/ 48 w 549"/>
                <a:gd name="T3" fmla="*/ 684 h 807"/>
                <a:gd name="T4" fmla="*/ 141 w 549"/>
                <a:gd name="T5" fmla="*/ 483 h 807"/>
                <a:gd name="T6" fmla="*/ 222 w 549"/>
                <a:gd name="T7" fmla="*/ 363 h 807"/>
                <a:gd name="T8" fmla="*/ 339 w 549"/>
                <a:gd name="T9" fmla="*/ 261 h 807"/>
                <a:gd name="T10" fmla="*/ 417 w 549"/>
                <a:gd name="T11" fmla="*/ 204 h 807"/>
                <a:gd name="T12" fmla="*/ 498 w 549"/>
                <a:gd name="T13" fmla="*/ 117 h 807"/>
                <a:gd name="T14" fmla="*/ 549 w 549"/>
                <a:gd name="T15" fmla="*/ 0 h 8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9"/>
                <a:gd name="T25" fmla="*/ 0 h 807"/>
                <a:gd name="T26" fmla="*/ 549 w 549"/>
                <a:gd name="T27" fmla="*/ 807 h 8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9" h="807">
                  <a:moveTo>
                    <a:pt x="0" y="807"/>
                  </a:moveTo>
                  <a:cubicBezTo>
                    <a:pt x="14" y="775"/>
                    <a:pt x="24" y="738"/>
                    <a:pt x="48" y="684"/>
                  </a:cubicBezTo>
                  <a:cubicBezTo>
                    <a:pt x="72" y="630"/>
                    <a:pt x="112" y="536"/>
                    <a:pt x="141" y="483"/>
                  </a:cubicBezTo>
                  <a:cubicBezTo>
                    <a:pt x="170" y="430"/>
                    <a:pt x="189" y="400"/>
                    <a:pt x="222" y="363"/>
                  </a:cubicBezTo>
                  <a:cubicBezTo>
                    <a:pt x="255" y="326"/>
                    <a:pt x="306" y="287"/>
                    <a:pt x="339" y="261"/>
                  </a:cubicBezTo>
                  <a:cubicBezTo>
                    <a:pt x="372" y="235"/>
                    <a:pt x="391" y="228"/>
                    <a:pt x="417" y="204"/>
                  </a:cubicBezTo>
                  <a:cubicBezTo>
                    <a:pt x="443" y="180"/>
                    <a:pt x="476" y="151"/>
                    <a:pt x="498" y="117"/>
                  </a:cubicBezTo>
                  <a:cubicBezTo>
                    <a:pt x="520" y="83"/>
                    <a:pt x="538" y="25"/>
                    <a:pt x="54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61457" name="Rectangle 40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838200"/>
          </a:xfrm>
        </p:spPr>
        <p:txBody>
          <a:bodyPr/>
          <a:lstStyle/>
          <a:p>
            <a:pPr eaLnBrk="1" hangingPunct="1"/>
            <a:r>
              <a:rPr lang="en-US" sz="3400" dirty="0">
                <a:latin typeface="Arial" charset="0"/>
              </a:rPr>
              <a:t>Why is this hard?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>
                <a:solidFill>
                  <a:srgbClr val="000000"/>
                </a:solidFill>
              </a:rPr>
              <a:t>Svetlana Lazebnik</a:t>
            </a:r>
            <a:endParaRPr lang="en-US" sz="1200" dirty="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4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0 at 10.39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21899"/>
            <a:ext cx="9144000" cy="684225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0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2857500" cy="309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971800"/>
            <a:ext cx="28575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7800"/>
            <a:ext cx="2857500" cy="3759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6096000"/>
            <a:ext cx="2508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Michelangelo 1475-1564</a:t>
            </a:r>
          </a:p>
        </p:txBody>
      </p:sp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15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99984" y="6464038"/>
            <a:ext cx="2713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credit: J. </a:t>
            </a:r>
            <a:r>
              <a:rPr lang="en-US" dirty="0" err="1"/>
              <a:t>Koenderink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2" name="Rectangle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98690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3295650" y="685800"/>
            <a:ext cx="5772150" cy="6172200"/>
          </a:xfrm>
          <a:prstGeom prst="rect">
            <a:avLst/>
          </a:prstGeom>
          <a:noFill/>
        </p:spPr>
      </p:pic>
      <p:sp>
        <p:nvSpPr>
          <p:cNvPr id="498691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" y="0"/>
            <a:ext cx="906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What do we mean by “object recognition”?</a:t>
            </a:r>
          </a:p>
        </p:txBody>
      </p:sp>
      <p:sp>
        <p:nvSpPr>
          <p:cNvPr id="498693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881063"/>
            <a:ext cx="327660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sz="1800">
                <a:latin typeface="Arial" pitchFamily="34" charset="0"/>
              </a:rPr>
              <a:t>Next 15 slides adapted from </a:t>
            </a:r>
          </a:p>
          <a:p>
            <a:pPr eaLnBrk="1" hangingPunct="1"/>
            <a:r>
              <a:rPr lang="en-US" sz="1800">
                <a:latin typeface="Arial" pitchFamily="34" charset="0"/>
              </a:rPr>
              <a:t>Li, Fergus, &amp; Torralba’s excellent </a:t>
            </a:r>
            <a:r>
              <a:rPr lang="en-US" sz="1800">
                <a:latin typeface="Arial" pitchFamily="34" charset="0"/>
                <a:hlinkClick r:id="rId8"/>
              </a:rPr>
              <a:t>short course </a:t>
            </a:r>
            <a:r>
              <a:rPr lang="en-US" sz="1800">
                <a:latin typeface="Arial" pitchFamily="34" charset="0"/>
              </a:rPr>
              <a:t>on category and object recognition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Challenge: scale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404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deformation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3429000" cy="3079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438400"/>
            <a:ext cx="420413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3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0"/>
            <a:ext cx="497084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4114800" cy="14478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Challenge: Occlusion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362200" y="6324600"/>
            <a:ext cx="1573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Magritte, 1957</a:t>
            </a:r>
          </a:p>
        </p:txBody>
      </p:sp>
    </p:spTree>
    <p:extLst>
      <p:ext uri="{BB962C8B-B14F-4D97-AF65-F5344CB8AC3E}">
        <p14:creationId xmlns:p14="http://schemas.microsoft.com/office/powerpoint/2010/main" val="31763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321"/>
            <a:ext cx="7848600" cy="104447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Challenge: background clutter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19200"/>
            <a:ext cx="4323264" cy="5562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1200" y="6400800"/>
            <a:ext cx="228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Kilmeny</a:t>
            </a:r>
            <a:r>
              <a:rPr lang="en-US" dirty="0"/>
              <a:t> </a:t>
            </a:r>
            <a:r>
              <a:rPr lang="en-US" dirty="0" err="1"/>
              <a:t>Niland</a:t>
            </a:r>
            <a:r>
              <a:rPr lang="en-US" dirty="0"/>
              <a:t>. 1995</a:t>
            </a:r>
          </a:p>
        </p:txBody>
      </p:sp>
    </p:spTree>
    <p:extLst>
      <p:ext uri="{BB962C8B-B14F-4D97-AF65-F5344CB8AC3E}">
        <p14:creationId xmlns:p14="http://schemas.microsoft.com/office/powerpoint/2010/main" val="40747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sz="3200" dirty="0">
                <a:latin typeface="Arial" charset="0"/>
              </a:rPr>
              <a:t>Challenge: intra-class variations</a:t>
            </a:r>
          </a:p>
        </p:txBody>
      </p:sp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533400" y="4106863"/>
            <a:ext cx="1854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19200"/>
            <a:ext cx="3286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22415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11663"/>
            <a:ext cx="3200400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6400800" y="3962400"/>
            <a:ext cx="2590800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2895600" y="1219200"/>
          <a:ext cx="2514600" cy="243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Image" r:id="rId9" imgW="8431746" imgH="8165079" progId="">
                  <p:embed/>
                </p:oleObj>
              </mc:Choice>
              <mc:Fallback>
                <p:oleObj name="Image" r:id="rId9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1219200"/>
                        <a:ext cx="2514600" cy="243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1960s – early 1990s: the geometric era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511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Group 2"/>
          <p:cNvGrpSpPr>
            <a:grpSpLocks/>
          </p:cNvGrpSpPr>
          <p:nvPr/>
        </p:nvGrpSpPr>
        <p:grpSpPr bwMode="auto">
          <a:xfrm>
            <a:off x="623888" y="98425"/>
            <a:ext cx="7851775" cy="3765550"/>
            <a:chOff x="227" y="1406"/>
            <a:chExt cx="5321" cy="2224"/>
          </a:xfrm>
        </p:grpSpPr>
        <p:sp>
          <p:nvSpPr>
            <p:cNvPr id="64530" name="Rectangle 3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1" name="Rectangle 4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453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4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3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3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4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1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5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0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6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903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7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757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8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612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39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466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0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321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1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176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2" name="Picture 1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030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3" name="Picture 1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8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4" name="Picture 1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7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5" name="Picture 1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5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6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47" name="Picture 2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06"/>
              <a:ext cx="5321" cy="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515" name="Text Box 21"/>
          <p:cNvSpPr txBox="1">
            <a:spLocks noChangeArrowheads="1"/>
          </p:cNvSpPr>
          <p:nvPr/>
        </p:nvSpPr>
        <p:spPr bwMode="auto">
          <a:xfrm>
            <a:off x="838200" y="4114800"/>
            <a:ext cx="18065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solidFill>
                  <a:srgbClr val="000000"/>
                </a:solidFill>
                <a:latin typeface="Times New Roman" charset="0"/>
              </a:rPr>
              <a:t>Variability</a:t>
            </a:r>
            <a:r>
              <a:rPr lang="en-US" sz="2400">
                <a:solidFill>
                  <a:srgbClr val="000000"/>
                </a:solidFill>
                <a:latin typeface="Times New Roman" charset="0"/>
              </a:rPr>
              <a:t>:</a:t>
            </a:r>
          </a:p>
        </p:txBody>
      </p:sp>
      <p:sp>
        <p:nvSpPr>
          <p:cNvPr id="64516" name="Text Box 22"/>
          <p:cNvSpPr txBox="1">
            <a:spLocks noChangeArrowheads="1"/>
          </p:cNvSpPr>
          <p:nvPr/>
        </p:nvSpPr>
        <p:spPr bwMode="auto">
          <a:xfrm>
            <a:off x="3276600" y="4046538"/>
            <a:ext cx="22082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Camera position</a:t>
            </a:r>
          </a:p>
          <a:p>
            <a:pPr eaLnBrk="0" hangingPunct="0"/>
            <a:r>
              <a:rPr lang="en-US" sz="2400" dirty="0">
                <a:solidFill>
                  <a:srgbClr val="000000"/>
                </a:solidFill>
                <a:latin typeface="Times New Roman" charset="0"/>
              </a:rPr>
              <a:t>Illumination</a:t>
            </a:r>
          </a:p>
        </p:txBody>
      </p:sp>
      <p:sp>
        <p:nvSpPr>
          <p:cNvPr id="64517" name="Rectangle 23"/>
          <p:cNvSpPr>
            <a:spLocks noChangeArrowheads="1"/>
          </p:cNvSpPr>
          <p:nvPr/>
        </p:nvSpPr>
        <p:spPr bwMode="auto">
          <a:xfrm>
            <a:off x="3949700" y="266700"/>
            <a:ext cx="1130300" cy="8255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518" name="Rectangle 24"/>
          <p:cNvSpPr>
            <a:spLocks noChangeArrowheads="1"/>
          </p:cNvSpPr>
          <p:nvPr/>
        </p:nvSpPr>
        <p:spPr bwMode="auto">
          <a:xfrm>
            <a:off x="4241800" y="266700"/>
            <a:ext cx="558800" cy="8255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19" name="Line 25"/>
          <p:cNvSpPr>
            <a:spLocks noChangeShapeType="1"/>
          </p:cNvSpPr>
          <p:nvPr/>
        </p:nvSpPr>
        <p:spPr bwMode="auto">
          <a:xfrm>
            <a:off x="4508500" y="266700"/>
            <a:ext cx="0" cy="8255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4520" name="Rectangle 26"/>
          <p:cNvSpPr>
            <a:spLocks noChangeArrowheads="1"/>
          </p:cNvSpPr>
          <p:nvPr/>
        </p:nvSpPr>
        <p:spPr bwMode="auto">
          <a:xfrm>
            <a:off x="3949700" y="520700"/>
            <a:ext cx="1130300" cy="2921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4521" name="Oval 27"/>
          <p:cNvSpPr>
            <a:spLocks noChangeArrowheads="1"/>
          </p:cNvSpPr>
          <p:nvPr/>
        </p:nvSpPr>
        <p:spPr bwMode="auto">
          <a:xfrm>
            <a:off x="6007100" y="1219200"/>
            <a:ext cx="114300" cy="889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4522" name="Freeform 28"/>
          <p:cNvSpPr>
            <a:spLocks/>
          </p:cNvSpPr>
          <p:nvPr/>
        </p:nvSpPr>
        <p:spPr bwMode="auto">
          <a:xfrm>
            <a:off x="5168900" y="698500"/>
            <a:ext cx="868363" cy="457200"/>
          </a:xfrm>
          <a:custGeom>
            <a:avLst/>
            <a:gdLst>
              <a:gd name="T0" fmla="*/ 0 w 547"/>
              <a:gd name="T1" fmla="*/ 0 h 288"/>
              <a:gd name="T2" fmla="*/ 2147483647 w 547"/>
              <a:gd name="T3" fmla="*/ 2147483647 h 288"/>
              <a:gd name="T4" fmla="*/ 2147483647 w 547"/>
              <a:gd name="T5" fmla="*/ 2147483647 h 288"/>
              <a:gd name="T6" fmla="*/ 0 60000 65536"/>
              <a:gd name="T7" fmla="*/ 0 60000 65536"/>
              <a:gd name="T8" fmla="*/ 0 60000 65536"/>
              <a:gd name="T9" fmla="*/ 0 w 547"/>
              <a:gd name="T10" fmla="*/ 0 h 288"/>
              <a:gd name="T11" fmla="*/ 547 w 547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7" h="288">
                <a:moveTo>
                  <a:pt x="0" y="0"/>
                </a:moveTo>
                <a:cubicBezTo>
                  <a:pt x="182" y="16"/>
                  <a:pt x="365" y="32"/>
                  <a:pt x="456" y="80"/>
                </a:cubicBezTo>
                <a:cubicBezTo>
                  <a:pt x="547" y="128"/>
                  <a:pt x="529" y="253"/>
                  <a:pt x="544" y="288"/>
                </a:cubicBezTo>
              </a:path>
            </a:pathLst>
          </a:custGeom>
          <a:noFill/>
          <a:ln w="12700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23645" name="Oval 29"/>
          <p:cNvSpPr>
            <a:spLocks noChangeArrowheads="1"/>
          </p:cNvSpPr>
          <p:nvPr/>
        </p:nvSpPr>
        <p:spPr bwMode="auto">
          <a:xfrm>
            <a:off x="2667000" y="3505200"/>
            <a:ext cx="3378200" cy="181610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23646" name="Line 30"/>
          <p:cNvSpPr>
            <a:spLocks noChangeShapeType="1"/>
          </p:cNvSpPr>
          <p:nvPr/>
        </p:nvSpPr>
        <p:spPr bwMode="auto">
          <a:xfrm flipH="1" flipV="1">
            <a:off x="4229100" y="2324100"/>
            <a:ext cx="114300" cy="11811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3647" name="Text Box 31"/>
          <p:cNvSpPr txBox="1">
            <a:spLocks noChangeArrowheads="1"/>
          </p:cNvSpPr>
          <p:nvPr/>
        </p:nvSpPr>
        <p:spPr bwMode="auto">
          <a:xfrm>
            <a:off x="3984625" y="1725613"/>
            <a:ext cx="3952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3200">
                <a:solidFill>
                  <a:schemeClr val="hlink"/>
                </a:solidFill>
                <a:latin typeface="Symbol" charset="0"/>
              </a:rPr>
              <a:t>q</a:t>
            </a:r>
          </a:p>
        </p:txBody>
      </p:sp>
      <p:sp>
        <p:nvSpPr>
          <p:cNvPr id="623648" name="Text Box 32"/>
          <p:cNvSpPr txBox="1">
            <a:spLocks noChangeArrowheads="1"/>
          </p:cNvSpPr>
          <p:nvPr/>
        </p:nvSpPr>
        <p:spPr bwMode="auto">
          <a:xfrm>
            <a:off x="6346825" y="4333875"/>
            <a:ext cx="17859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b="1">
                <a:solidFill>
                  <a:srgbClr val="FF0000"/>
                </a:solidFill>
                <a:latin typeface="Times New Roman" charset="0"/>
                <a:cs typeface="Times New Roman" charset="0"/>
              </a:rPr>
              <a:t>Alignment</a:t>
            </a:r>
          </a:p>
        </p:txBody>
      </p:sp>
      <p:sp>
        <p:nvSpPr>
          <p:cNvPr id="623649" name="Text Box 33"/>
          <p:cNvSpPr txBox="1">
            <a:spLocks noChangeArrowheads="1"/>
          </p:cNvSpPr>
          <p:nvPr/>
        </p:nvSpPr>
        <p:spPr bwMode="auto">
          <a:xfrm>
            <a:off x="76200" y="6140450"/>
            <a:ext cx="8855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1800">
                <a:solidFill>
                  <a:srgbClr val="000000"/>
                </a:solidFill>
                <a:latin typeface="Times New Roman" charset="0"/>
              </a:rPr>
              <a:t>Roberts (1965); Lowe (1987); Faugeras &amp; Hebert (1986); Grimson &amp; Lozano-Perez (1986); Huttenlocher &amp; Ullman (1987)</a:t>
            </a:r>
          </a:p>
        </p:txBody>
      </p:sp>
      <p:sp>
        <p:nvSpPr>
          <p:cNvPr id="623650" name="Text Box 34"/>
          <p:cNvSpPr txBox="1">
            <a:spLocks noChangeArrowheads="1"/>
          </p:cNvSpPr>
          <p:nvPr/>
        </p:nvSpPr>
        <p:spPr bwMode="auto">
          <a:xfrm>
            <a:off x="860425" y="5424488"/>
            <a:ext cx="35573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>
                <a:solidFill>
                  <a:srgbClr val="000000"/>
                </a:solidFill>
                <a:latin typeface="Times New Roman" charset="0"/>
              </a:rPr>
              <a:t>Shape: assumed known</a:t>
            </a:r>
            <a:endParaRPr lang="en-US" sz="240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235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92163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Instance Recognition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Alignment: fitting a model to a transformation between pairs of features (</a:t>
            </a:r>
            <a:r>
              <a:rPr lang="en-US" i="1" dirty="0">
                <a:latin typeface="Arial" charset="0"/>
              </a:rPr>
              <a:t>matches</a:t>
            </a:r>
            <a:r>
              <a:rPr lang="en-US" dirty="0">
                <a:latin typeface="Arial" charset="0"/>
              </a:rPr>
              <a:t>) in two images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  <p:graphicFrame>
        <p:nvGraphicFramePr>
          <p:cNvPr id="65540" name="Object 16"/>
          <p:cNvGraphicFramePr>
            <a:graphicFrameLocks noGrp="1" noChangeAspect="1"/>
          </p:cNvGraphicFramePr>
          <p:nvPr>
            <p:ph sz="quarter" idx="4294967295"/>
            <p:extLst/>
          </p:nvPr>
        </p:nvGraphicFramePr>
        <p:xfrm>
          <a:off x="5981700" y="4800600"/>
          <a:ext cx="23241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7" name="Equation" r:id="rId4" imgW="1307532" imgH="342751" progId="Equation.3">
                  <p:embed/>
                </p:oleObj>
              </mc:Choice>
              <mc:Fallback>
                <p:oleObj name="Equation" r:id="rId4" imgW="1307532" imgH="342751" progId="Equation.3">
                  <p:embed/>
                  <p:pic>
                    <p:nvPicPr>
                      <p:cNvPr id="6554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700" y="4800600"/>
                        <a:ext cx="23241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41" name="Text Box 18"/>
          <p:cNvSpPr txBox="1">
            <a:spLocks noChangeArrowheads="1"/>
          </p:cNvSpPr>
          <p:nvPr/>
        </p:nvSpPr>
        <p:spPr bwMode="auto">
          <a:xfrm>
            <a:off x="5764213" y="4010025"/>
            <a:ext cx="26654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0" hangingPunct="0"/>
            <a:r>
              <a:rPr lang="en-US" sz="2000" dirty="0">
                <a:solidFill>
                  <a:srgbClr val="000000"/>
                </a:solidFill>
              </a:rPr>
              <a:t>Find transformation </a:t>
            </a:r>
            <a:r>
              <a:rPr lang="en-US" sz="2000" i="1" dirty="0">
                <a:solidFill>
                  <a:srgbClr val="000000"/>
                </a:solidFill>
              </a:rPr>
              <a:t>T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br>
              <a:rPr lang="en-US" sz="2000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that minimizes</a:t>
            </a:r>
          </a:p>
        </p:txBody>
      </p:sp>
      <p:grpSp>
        <p:nvGrpSpPr>
          <p:cNvPr id="65542" name="Group 21"/>
          <p:cNvGrpSpPr>
            <a:grpSpLocks/>
          </p:cNvGrpSpPr>
          <p:nvPr/>
        </p:nvGrpSpPr>
        <p:grpSpPr bwMode="auto">
          <a:xfrm>
            <a:off x="1035050" y="3733800"/>
            <a:ext cx="4375150" cy="1981200"/>
            <a:chOff x="192" y="2880"/>
            <a:chExt cx="2756" cy="1248"/>
          </a:xfrm>
        </p:grpSpPr>
        <p:grpSp>
          <p:nvGrpSpPr>
            <p:cNvPr id="65544" name="Group 22"/>
            <p:cNvGrpSpPr>
              <a:grpSpLocks/>
            </p:cNvGrpSpPr>
            <p:nvPr/>
          </p:nvGrpSpPr>
          <p:grpSpPr bwMode="auto">
            <a:xfrm>
              <a:off x="192" y="2906"/>
              <a:ext cx="2756" cy="1222"/>
              <a:chOff x="1276" y="2666"/>
              <a:chExt cx="3284" cy="1462"/>
            </a:xfrm>
          </p:grpSpPr>
          <p:sp>
            <p:nvSpPr>
              <p:cNvPr id="65549" name="Line 23"/>
              <p:cNvSpPr>
                <a:spLocks noChangeShapeType="1"/>
              </p:cNvSpPr>
              <p:nvPr/>
            </p:nvSpPr>
            <p:spPr bwMode="auto">
              <a:xfrm flipV="1">
                <a:off x="2860" y="3434"/>
                <a:ext cx="57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0" name="AutoShape 24">
                <a:hlinkClick r:id="" action="ppaction://hlinkshowjump?jump=firstslide" highlightClick="1"/>
              </p:cNvPr>
              <p:cNvSpPr>
                <a:spLocks noChangeArrowheads="1"/>
              </p:cNvSpPr>
              <p:nvPr/>
            </p:nvSpPr>
            <p:spPr bwMode="auto">
              <a:xfrm>
                <a:off x="1276" y="2666"/>
                <a:ext cx="1412" cy="1462"/>
              </a:xfrm>
              <a:prstGeom prst="actionButtonHome">
                <a:avLst/>
              </a:prstGeom>
              <a:solidFill>
                <a:schemeClr val="bg2">
                  <a:alpha val="25098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1" name="Oval 25"/>
              <p:cNvSpPr>
                <a:spLocks noChangeAspect="1" noChangeArrowheads="1"/>
              </p:cNvSpPr>
              <p:nvPr/>
            </p:nvSpPr>
            <p:spPr bwMode="auto">
              <a:xfrm>
                <a:off x="1941" y="2831"/>
                <a:ext cx="75" cy="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2" name="Oval 26"/>
              <p:cNvSpPr>
                <a:spLocks noChangeAspect="1" noChangeArrowheads="1"/>
              </p:cNvSpPr>
              <p:nvPr/>
            </p:nvSpPr>
            <p:spPr bwMode="auto">
              <a:xfrm>
                <a:off x="2325" y="3866"/>
                <a:ext cx="75" cy="75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3" name="Oval 27"/>
              <p:cNvSpPr>
                <a:spLocks noChangeAspect="1" noChangeArrowheads="1"/>
              </p:cNvSpPr>
              <p:nvPr/>
            </p:nvSpPr>
            <p:spPr bwMode="auto">
              <a:xfrm>
                <a:off x="1872" y="3621"/>
                <a:ext cx="75" cy="7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4" name="Oval 28"/>
              <p:cNvSpPr>
                <a:spLocks noChangeAspect="1" noChangeArrowheads="1"/>
              </p:cNvSpPr>
              <p:nvPr/>
            </p:nvSpPr>
            <p:spPr bwMode="auto">
              <a:xfrm>
                <a:off x="1413" y="3360"/>
                <a:ext cx="75" cy="75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5" name="Oval 29"/>
              <p:cNvSpPr>
                <a:spLocks noChangeAspect="1" noChangeArrowheads="1"/>
              </p:cNvSpPr>
              <p:nvPr/>
            </p:nvSpPr>
            <p:spPr bwMode="auto">
              <a:xfrm>
                <a:off x="2256" y="3168"/>
                <a:ext cx="75" cy="7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6" name="AutoShape 30">
                <a:hlinkClick r:id="" action="ppaction://hlinkshowjump?jump=firstslide" highlightClick="1"/>
              </p:cNvPr>
              <p:cNvSpPr>
                <a:spLocks noChangeArrowheads="1"/>
              </p:cNvSpPr>
              <p:nvPr/>
            </p:nvSpPr>
            <p:spPr bwMode="auto">
              <a:xfrm rot="1247942">
                <a:off x="3628" y="2954"/>
                <a:ext cx="932" cy="1126"/>
              </a:xfrm>
              <a:prstGeom prst="actionButtonHome">
                <a:avLst/>
              </a:prstGeom>
              <a:solidFill>
                <a:schemeClr val="bg2">
                  <a:alpha val="25098"/>
                </a:scheme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7" name="Oval 31"/>
              <p:cNvSpPr>
                <a:spLocks noChangeAspect="1" noChangeArrowheads="1"/>
              </p:cNvSpPr>
              <p:nvPr/>
            </p:nvSpPr>
            <p:spPr bwMode="auto">
              <a:xfrm>
                <a:off x="4176" y="3168"/>
                <a:ext cx="75" cy="7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8" name="Oval 32"/>
              <p:cNvSpPr>
                <a:spLocks noChangeAspect="1" noChangeArrowheads="1"/>
              </p:cNvSpPr>
              <p:nvPr/>
            </p:nvSpPr>
            <p:spPr bwMode="auto">
              <a:xfrm>
                <a:off x="4176" y="3887"/>
                <a:ext cx="75" cy="75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59" name="Oval 33"/>
              <p:cNvSpPr>
                <a:spLocks noChangeAspect="1" noChangeArrowheads="1"/>
              </p:cNvSpPr>
              <p:nvPr/>
            </p:nvSpPr>
            <p:spPr bwMode="auto">
              <a:xfrm>
                <a:off x="3936" y="3621"/>
                <a:ext cx="75" cy="75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0" name="Oval 34"/>
              <p:cNvSpPr>
                <a:spLocks noChangeAspect="1" noChangeArrowheads="1"/>
              </p:cNvSpPr>
              <p:nvPr/>
            </p:nvSpPr>
            <p:spPr bwMode="auto">
              <a:xfrm>
                <a:off x="3744" y="3360"/>
                <a:ext cx="75" cy="75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65561" name="Oval 35"/>
              <p:cNvSpPr>
                <a:spLocks noChangeAspect="1" noChangeArrowheads="1"/>
              </p:cNvSpPr>
              <p:nvPr/>
            </p:nvSpPr>
            <p:spPr bwMode="auto">
              <a:xfrm>
                <a:off x="4293" y="3408"/>
                <a:ext cx="75" cy="75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5545" name="Text Box 36"/>
            <p:cNvSpPr txBox="1">
              <a:spLocks noChangeArrowheads="1"/>
            </p:cNvSpPr>
            <p:nvPr/>
          </p:nvSpPr>
          <p:spPr bwMode="auto">
            <a:xfrm>
              <a:off x="1649" y="3216"/>
              <a:ext cx="284" cy="29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400" i="1">
                  <a:solidFill>
                    <a:srgbClr val="000000"/>
                  </a:solidFill>
                  <a:latin typeface="Times New Roman" charset="0"/>
                </a:rPr>
                <a:t>T</a:t>
              </a:r>
            </a:p>
          </p:txBody>
        </p:sp>
        <p:sp>
          <p:nvSpPr>
            <p:cNvPr id="65546" name="Text Box 37"/>
            <p:cNvSpPr txBox="1">
              <a:spLocks noChangeArrowheads="1"/>
            </p:cNvSpPr>
            <p:nvPr/>
          </p:nvSpPr>
          <p:spPr bwMode="auto">
            <a:xfrm>
              <a:off x="480" y="2880"/>
              <a:ext cx="28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400" i="1">
                  <a:solidFill>
                    <a:srgbClr val="000000"/>
                  </a:solidFill>
                  <a:latin typeface="Times New Roman" charset="0"/>
                </a:rPr>
                <a:t>x</a:t>
              </a:r>
              <a:r>
                <a:rPr lang="en-US" sz="2400" i="1" baseline="-25000">
                  <a:solidFill>
                    <a:srgbClr val="000000"/>
                  </a:solidFill>
                  <a:latin typeface="Times New Roman" charset="0"/>
                </a:rPr>
                <a:t>i</a:t>
              </a:r>
            </a:p>
          </p:txBody>
        </p:sp>
        <p:sp>
          <p:nvSpPr>
            <p:cNvPr id="65547" name="Text Box 38"/>
            <p:cNvSpPr txBox="1">
              <a:spLocks noChangeArrowheads="1"/>
            </p:cNvSpPr>
            <p:nvPr/>
          </p:nvSpPr>
          <p:spPr bwMode="auto">
            <a:xfrm>
              <a:off x="2448" y="3072"/>
              <a:ext cx="28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2400" i="1">
                  <a:solidFill>
                    <a:srgbClr val="000000"/>
                  </a:solidFill>
                  <a:latin typeface="Times New Roman" charset="0"/>
                </a:rPr>
                <a:t>x</a:t>
              </a:r>
              <a:r>
                <a:rPr lang="en-US" sz="2400" i="1" baseline="-25000">
                  <a:solidFill>
                    <a:srgbClr val="000000"/>
                  </a:solidFill>
                  <a:latin typeface="Times New Roman" charset="0"/>
                </a:rPr>
                <a:t>i</a:t>
              </a:r>
            </a:p>
          </p:txBody>
        </p:sp>
        <p:sp>
          <p:nvSpPr>
            <p:cNvPr id="65548" name="Text Box 39"/>
            <p:cNvSpPr txBox="1">
              <a:spLocks noChangeArrowheads="1"/>
            </p:cNvSpPr>
            <p:nvPr/>
          </p:nvSpPr>
          <p:spPr bwMode="auto">
            <a:xfrm>
              <a:off x="2532" y="3081"/>
              <a:ext cx="20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/>
              <a:r>
                <a:rPr lang="en-US" sz="1800" b="1" i="1">
                  <a:solidFill>
                    <a:srgbClr val="000000"/>
                  </a:solidFill>
                  <a:latin typeface="Times New Roman" charset="0"/>
                  <a:cs typeface="Times New Roman" charset="0"/>
                </a:rPr>
                <a:t>'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>
                <a:solidFill>
                  <a:srgbClr val="000000"/>
                </a:solidFill>
              </a:rPr>
              <a:t>Svetlana Lazebnik</a:t>
            </a:r>
            <a:endParaRPr lang="en-US" sz="1200" dirty="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0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Recognition by components</a:t>
            </a: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4648200" cy="265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66975"/>
            <a:ext cx="29718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AutoShape 7"/>
          <p:cNvSpPr>
            <a:spLocks noChangeArrowheads="1"/>
          </p:cNvSpPr>
          <p:nvPr/>
        </p:nvSpPr>
        <p:spPr bwMode="auto">
          <a:xfrm>
            <a:off x="5029200" y="3246438"/>
            <a:ext cx="1143000" cy="11430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1281113" y="1828800"/>
            <a:ext cx="2651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Primitives (geons)</a:t>
            </a:r>
          </a:p>
        </p:txBody>
      </p:sp>
      <p:sp>
        <p:nvSpPr>
          <p:cNvPr id="71687" name="Rectangle 7"/>
          <p:cNvSpPr>
            <a:spLocks noChangeArrowheads="1"/>
          </p:cNvSpPr>
          <p:nvPr/>
        </p:nvSpPr>
        <p:spPr bwMode="auto">
          <a:xfrm>
            <a:off x="6827838" y="1828800"/>
            <a:ext cx="1228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Objects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1295400" y="6096000"/>
            <a:ext cx="685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http://en.wikipedia.org/wiki/Recognition_by_Components_Theory</a:t>
            </a:r>
            <a:endParaRPr lang="en-US" dirty="0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3505200" y="1066800"/>
            <a:ext cx="203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/>
              <a:t>Biederman (1987)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315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35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7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99714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0"/>
            <a:ext cx="5670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Verification: is that a lamp?</a:t>
            </a:r>
          </a:p>
        </p:txBody>
      </p:sp>
      <p:pic>
        <p:nvPicPr>
          <p:cNvPr id="499715" name="Picture 3" descr="IMG_353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499716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67400" y="4038600"/>
            <a:ext cx="1447800" cy="2590800"/>
          </a:xfrm>
          <a:prstGeom prst="ellipse">
            <a:avLst/>
          </a:prstGeom>
          <a:solidFill>
            <a:srgbClr val="FF99CC">
              <a:alpha val="35001"/>
            </a:srgbClr>
          </a:solidFill>
          <a:ln w="1016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ortup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996950"/>
            <a:ext cx="5257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5145088"/>
            <a:ext cx="710565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Text Box 4"/>
          <p:cNvSpPr txBox="1">
            <a:spLocks noChangeArrowheads="1"/>
          </p:cNvSpPr>
          <p:nvPr/>
        </p:nvSpPr>
        <p:spPr bwMode="auto">
          <a:xfrm>
            <a:off x="1143000" y="152400"/>
            <a:ext cx="6826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US" sz="3600" dirty="0" err="1">
                <a:solidFill>
                  <a:srgbClr val="000000"/>
                </a:solidFill>
                <a:latin typeface="Times New Roman" charset="0"/>
              </a:rPr>
              <a:t>Eigenfaces</a:t>
            </a:r>
            <a:r>
              <a:rPr lang="en-US" sz="3600" dirty="0">
                <a:solidFill>
                  <a:srgbClr val="000000"/>
                </a:solidFill>
                <a:latin typeface="Times New Roman" charset="0"/>
              </a:rPr>
              <a:t> (Turk &amp; </a:t>
            </a:r>
            <a:r>
              <a:rPr lang="en-US" sz="3600" dirty="0" err="1">
                <a:solidFill>
                  <a:srgbClr val="000000"/>
                </a:solidFill>
                <a:latin typeface="Times New Roman" charset="0"/>
              </a:rPr>
              <a:t>Pentland</a:t>
            </a:r>
            <a:r>
              <a:rPr lang="en-US" sz="3600" dirty="0">
                <a:solidFill>
                  <a:srgbClr val="000000"/>
                </a:solidFill>
                <a:latin typeface="Times New Roman" charset="0"/>
              </a:rPr>
              <a:t>, 1991)</a:t>
            </a:r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914400"/>
            <a:ext cx="3576638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087" y="1084882"/>
            <a:ext cx="1934162" cy="18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 dirty="0">
                <a:latin typeface="Arial" charset="0"/>
              </a:rPr>
              <a:t>Limitations of global appearance models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447800"/>
            <a:ext cx="8229600" cy="44958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Requires global registration of patterns</a:t>
            </a:r>
          </a:p>
          <a:p>
            <a:pPr eaLnBrk="1" hangingPunct="1"/>
            <a:r>
              <a:rPr lang="en-US" dirty="0">
                <a:latin typeface="Arial" charset="0"/>
              </a:rPr>
              <a:t>Not robust to clutter, occlusion, geometric transformations</a:t>
            </a:r>
          </a:p>
          <a:p>
            <a:pPr eaLnBrk="1" hangingPunct="1">
              <a:buFontTx/>
              <a:buNone/>
            </a:pP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  <p:pic>
        <p:nvPicPr>
          <p:cNvPr id="788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0"/>
          <a:stretch>
            <a:fillRect/>
          </a:stretch>
        </p:blipFill>
        <p:spPr bwMode="auto">
          <a:xfrm>
            <a:off x="1752600" y="3276600"/>
            <a:ext cx="5638800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1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  <a:p>
            <a:r>
              <a:rPr lang="en-US">
                <a:latin typeface="Arial" charset="0"/>
              </a:rPr>
              <a:t>1990s – present: sliding window approaches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59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Sliding window approaches</a:t>
            </a:r>
          </a:p>
        </p:txBody>
      </p:sp>
      <p:pic>
        <p:nvPicPr>
          <p:cNvPr id="808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33600"/>
            <a:ext cx="4267200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7494" name="AutoShape 6"/>
          <p:cNvSpPr>
            <a:spLocks noChangeArrowheads="1"/>
          </p:cNvSpPr>
          <p:nvPr/>
        </p:nvSpPr>
        <p:spPr bwMode="auto">
          <a:xfrm>
            <a:off x="2514600" y="2209800"/>
            <a:ext cx="762000" cy="8382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37431 -1.11111E-6 L 0.37344 0.05162 L 0.00504 0.05162 L 0.00504 0.10764 L 0.1908 0.10741 " pathEditMode="relative" rAng="0" ptsTypes="AAAAAA">
                                      <p:cBhvr>
                                        <p:cTn id="9" dur="2000" fill="hold"/>
                                        <p:tgtEl>
                                          <p:spTgt spid="447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00" y="5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494" grpId="0" animBg="1"/>
      <p:bldP spid="447494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4" descr="fdr-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3810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1923" name="Group 5"/>
          <p:cNvGrpSpPr>
            <a:grpSpLocks/>
          </p:cNvGrpSpPr>
          <p:nvPr/>
        </p:nvGrpSpPr>
        <p:grpSpPr bwMode="auto">
          <a:xfrm>
            <a:off x="0" y="4343400"/>
            <a:ext cx="3886200" cy="2286000"/>
            <a:chOff x="2016" y="1829"/>
            <a:chExt cx="3456" cy="2117"/>
          </a:xfrm>
        </p:grpSpPr>
        <p:pic>
          <p:nvPicPr>
            <p:cNvPr id="81927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"/>
            <a:stretch>
              <a:fillRect/>
            </a:stretch>
          </p:blipFill>
          <p:spPr bwMode="auto">
            <a:xfrm>
              <a:off x="2016" y="1829"/>
              <a:ext cx="1783" cy="1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81928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1832"/>
              <a:ext cx="1728" cy="9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81929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784"/>
              <a:ext cx="1872" cy="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  <p:pic>
          <p:nvPicPr>
            <p:cNvPr id="81930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784"/>
              <a:ext cx="1650" cy="1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</p:pic>
      </p:grpSp>
      <p:sp>
        <p:nvSpPr>
          <p:cNvPr id="8192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olidFill>
                  <a:srgbClr val="000000"/>
                </a:solidFill>
                <a:latin typeface="Arial" charset="0"/>
              </a:rPr>
              <a:t>Sliding window approaches</a:t>
            </a:r>
          </a:p>
        </p:txBody>
      </p:sp>
      <p:sp>
        <p:nvSpPr>
          <p:cNvPr id="81925" name="Rectangle 10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00600" y="1752600"/>
            <a:ext cx="43434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Turk and Pentland, 1991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Belhumeur, Hespanha, &amp; Kriegman, 1997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Schneiderman &amp; Kanade 2004</a:t>
            </a:r>
          </a:p>
          <a:p>
            <a:pPr eaLnBrk="1" hangingPunct="1">
              <a:lnSpc>
                <a:spcPct val="90000"/>
              </a:lnSpc>
            </a:pPr>
            <a:r>
              <a:rPr lang="en-US" sz="2000">
                <a:solidFill>
                  <a:srgbClr val="000000"/>
                </a:solidFill>
                <a:latin typeface="Arial" charset="0"/>
              </a:rPr>
              <a:t>Viola and Jones, 2000</a:t>
            </a:r>
          </a:p>
        </p:txBody>
      </p:sp>
      <p:sp>
        <p:nvSpPr>
          <p:cNvPr id="81926" name="Rectangle 12"/>
          <p:cNvSpPr>
            <a:spLocks noChangeArrowheads="1"/>
          </p:cNvSpPr>
          <p:nvPr/>
        </p:nvSpPr>
        <p:spPr bwMode="auto">
          <a:xfrm>
            <a:off x="4495800" y="4876800"/>
            <a:ext cx="4495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Schneiderman</a:t>
            </a:r>
            <a:r>
              <a:rPr lang="en-US" sz="2000" dirty="0">
                <a:solidFill>
                  <a:srgbClr val="000000"/>
                </a:solidFill>
              </a:rPr>
              <a:t> &amp; </a:t>
            </a:r>
            <a:r>
              <a:rPr lang="en-US" sz="2000" dirty="0" err="1">
                <a:solidFill>
                  <a:srgbClr val="000000"/>
                </a:solidFill>
              </a:rPr>
              <a:t>Kanade</a:t>
            </a:r>
            <a:r>
              <a:rPr lang="en-US" sz="2000" dirty="0">
                <a:solidFill>
                  <a:srgbClr val="000000"/>
                </a:solidFill>
              </a:rPr>
              <a:t>, 2004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Agrawal</a:t>
            </a:r>
            <a:r>
              <a:rPr lang="en-US" sz="2000" dirty="0">
                <a:solidFill>
                  <a:srgbClr val="000000"/>
                </a:solidFill>
              </a:rPr>
              <a:t> and Roth, 2002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Poggio</a:t>
            </a:r>
            <a:r>
              <a:rPr lang="en-US" sz="2000" dirty="0">
                <a:solidFill>
                  <a:srgbClr val="000000"/>
                </a:solidFill>
              </a:rPr>
              <a:t> et al. 1993</a:t>
            </a:r>
          </a:p>
        </p:txBody>
      </p:sp>
    </p:spTree>
    <p:extLst>
      <p:ext uri="{BB962C8B-B14F-4D97-AF65-F5344CB8AC3E}">
        <p14:creationId xmlns:p14="http://schemas.microsoft.com/office/powerpoint/2010/main" val="155145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  <a:p>
            <a:r>
              <a:rPr lang="en-US">
                <a:latin typeface="Arial" charset="0"/>
              </a:rPr>
              <a:t>Mid-1990s: sliding window approaches</a:t>
            </a:r>
          </a:p>
          <a:p>
            <a:r>
              <a:rPr lang="en-US">
                <a:latin typeface="Arial" charset="0"/>
              </a:rPr>
              <a:t>Late 1990s: local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 charset="0"/>
              </a:rPr>
              <a:t>Local features for object instance recognition</a:t>
            </a:r>
          </a:p>
        </p:txBody>
      </p:sp>
      <p:pic>
        <p:nvPicPr>
          <p:cNvPr id="8397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28788"/>
            <a:ext cx="86360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728788"/>
            <a:ext cx="908050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28788"/>
            <a:ext cx="11049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92475"/>
            <a:ext cx="38290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957388"/>
            <a:ext cx="402113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95650"/>
            <a:ext cx="3810000" cy="285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7" name="Rectangle 7"/>
          <p:cNvSpPr>
            <a:spLocks noChangeArrowheads="1"/>
          </p:cNvSpPr>
          <p:nvPr/>
        </p:nvSpPr>
        <p:spPr bwMode="auto">
          <a:xfrm>
            <a:off x="3429000" y="6411913"/>
            <a:ext cx="2403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D. Lowe (1999, 2004)</a:t>
            </a:r>
          </a:p>
        </p:txBody>
      </p:sp>
    </p:spTree>
    <p:extLst>
      <p:ext uri="{BB962C8B-B14F-4D97-AF65-F5344CB8AC3E}">
        <p14:creationId xmlns:p14="http://schemas.microsoft.com/office/powerpoint/2010/main" val="286712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  <a:p>
            <a:r>
              <a:rPr lang="en-US">
                <a:latin typeface="Arial" charset="0"/>
              </a:rPr>
              <a:t>Mid-1990s: sliding window approaches</a:t>
            </a:r>
          </a:p>
          <a:p>
            <a:r>
              <a:rPr lang="en-US">
                <a:latin typeface="Arial" charset="0"/>
              </a:rPr>
              <a:t>Late 1990s: local features</a:t>
            </a:r>
          </a:p>
          <a:p>
            <a:r>
              <a:rPr lang="en-US">
                <a:latin typeface="Arial" charset="0"/>
              </a:rPr>
              <a:t>Early 2000s: parts-and-shape models</a:t>
            </a:r>
          </a:p>
        </p:txBody>
      </p:sp>
    </p:spTree>
    <p:extLst>
      <p:ext uri="{BB962C8B-B14F-4D97-AF65-F5344CB8AC3E}">
        <p14:creationId xmlns:p14="http://schemas.microsoft.com/office/powerpoint/2010/main" val="44170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200400"/>
            <a:ext cx="4292600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Parts-and-shape models</a:t>
            </a:r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0"/>
            <a:ext cx="8229600" cy="4449763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Model:</a:t>
            </a:r>
          </a:p>
          <a:p>
            <a:pPr lvl="1" eaLnBrk="1" hangingPunct="1"/>
            <a:r>
              <a:rPr lang="en-US" dirty="0">
                <a:latin typeface="Arial" charset="0"/>
              </a:rPr>
              <a:t>Object as a set of parts</a:t>
            </a:r>
          </a:p>
          <a:p>
            <a:pPr lvl="1" eaLnBrk="1" hangingPunct="1"/>
            <a:r>
              <a:rPr lang="en-US" dirty="0">
                <a:latin typeface="Arial" charset="0"/>
              </a:rPr>
              <a:t>Relative locations between parts</a:t>
            </a:r>
          </a:p>
          <a:p>
            <a:pPr lvl="1" eaLnBrk="1" hangingPunct="1"/>
            <a:r>
              <a:rPr lang="en-US" dirty="0">
                <a:latin typeface="Arial" charset="0"/>
              </a:rPr>
              <a:t>Appearance of part</a:t>
            </a:r>
          </a:p>
          <a:p>
            <a:pPr lvl="1" eaLnBrk="1" hangingPunct="1">
              <a:buFontTx/>
              <a:buNone/>
            </a:pPr>
            <a:endParaRPr lang="en-US" dirty="0">
              <a:latin typeface="Arial" charset="0"/>
            </a:endParaRP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5994400" y="6553200"/>
            <a:ext cx="314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Figure from [Fischler </a:t>
            </a:r>
            <a:r>
              <a:rPr lang="en-GB" sz="1400"/>
              <a:t>&amp; Elschlager </a:t>
            </a:r>
            <a:r>
              <a:rPr lang="en-US" sz="1400"/>
              <a:t>73]</a:t>
            </a:r>
          </a:p>
        </p:txBody>
      </p:sp>
    </p:spTree>
    <p:extLst>
      <p:ext uri="{BB962C8B-B14F-4D97-AF65-F5344CB8AC3E}">
        <p14:creationId xmlns:p14="http://schemas.microsoft.com/office/powerpoint/2010/main" val="21459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Representing people</a:t>
            </a:r>
          </a:p>
        </p:txBody>
      </p:sp>
      <p:graphicFrame>
        <p:nvGraphicFramePr>
          <p:cNvPr id="91139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Image" r:id="rId4" imgW="13003175" imgH="9752381" progId="">
                  <p:embed/>
                </p:oleObj>
              </mc:Choice>
              <mc:Fallback>
                <p:oleObj name="Image" r:id="rId4" imgW="13003175" imgH="9752381" progId="">
                  <p:embed/>
                  <p:pic>
                    <p:nvPicPr>
                      <p:cNvPr id="9113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14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00200"/>
            <a:ext cx="2971800" cy="330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1" name="Rectangle 8"/>
          <p:cNvSpPr>
            <a:spLocks noChangeArrowheads="1"/>
          </p:cNvSpPr>
          <p:nvPr/>
        </p:nvSpPr>
        <p:spPr bwMode="auto">
          <a:xfrm>
            <a:off x="5029200" y="2209800"/>
            <a:ext cx="228600" cy="304800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5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2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0738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0"/>
            <a:ext cx="5949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Detection: are there people?</a:t>
            </a:r>
          </a:p>
        </p:txBody>
      </p:sp>
      <p:pic>
        <p:nvPicPr>
          <p:cNvPr id="500739" name="Picture 3" descr="IMG_353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0740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7400" y="5257800"/>
            <a:ext cx="1447800" cy="1600200"/>
          </a:xfrm>
          <a:prstGeom prst="ellipse">
            <a:avLst/>
          </a:prstGeom>
          <a:solidFill>
            <a:srgbClr val="FF99CC">
              <a:alpha val="35001"/>
            </a:srgbClr>
          </a:solidFill>
          <a:ln w="1016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0741" name="Oval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81400" y="5943600"/>
            <a:ext cx="1676400" cy="1066800"/>
          </a:xfrm>
          <a:prstGeom prst="ellipse">
            <a:avLst/>
          </a:prstGeom>
          <a:solidFill>
            <a:srgbClr val="FF99CC">
              <a:alpha val="35001"/>
            </a:srgbClr>
          </a:solidFill>
          <a:ln w="1016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en-US" sz="3600">
                <a:latin typeface="Arial" charset="0"/>
              </a:rPr>
              <a:t>Discriminatively trained part-based models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304800" y="6172200"/>
            <a:ext cx="8458200" cy="609600"/>
          </a:xfrm>
        </p:spPr>
        <p:txBody>
          <a:bodyPr>
            <a:normAutofit lnSpcReduction="10000"/>
          </a:bodyPr>
          <a:lstStyle/>
          <a:p>
            <a:pPr indent="0" algn="ctr">
              <a:spcBef>
                <a:spcPts val="600"/>
              </a:spcBef>
              <a:buFontTx/>
              <a:buNone/>
            </a:pPr>
            <a:r>
              <a:rPr lang="en-US" sz="1800">
                <a:latin typeface="Arial" charset="0"/>
              </a:rPr>
              <a:t>P. Felzenszwalb, R. Girshick, D. McAllester, D. Ramanan, </a:t>
            </a:r>
            <a:r>
              <a:rPr lang="en-US" sz="1800" b="1">
                <a:latin typeface="Arial" charset="0"/>
                <a:hlinkClick r:id="rId3"/>
              </a:rPr>
              <a:t>"Object Detection with Discriminatively Trained Part-Based Models,"</a:t>
            </a:r>
            <a:r>
              <a:rPr lang="en-US" sz="1800" b="1">
                <a:latin typeface="Arial" charset="0"/>
              </a:rPr>
              <a:t> </a:t>
            </a:r>
            <a:r>
              <a:rPr lang="en-US" sz="1800">
                <a:latin typeface="Arial" charset="0"/>
              </a:rPr>
              <a:t>PAMI 2009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762000"/>
            <a:ext cx="6383337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638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1960s – early 1990s: the geometric era</a:t>
            </a:r>
          </a:p>
          <a:p>
            <a:r>
              <a:rPr lang="en-US">
                <a:latin typeface="Arial" charset="0"/>
              </a:rPr>
              <a:t>1990s: appearance-based models</a:t>
            </a:r>
          </a:p>
          <a:p>
            <a:r>
              <a:rPr lang="en-US">
                <a:latin typeface="Arial" charset="0"/>
              </a:rPr>
              <a:t>Mid-1990s: sliding window approaches</a:t>
            </a:r>
          </a:p>
          <a:p>
            <a:r>
              <a:rPr lang="en-US">
                <a:latin typeface="Arial" charset="0"/>
              </a:rPr>
              <a:t>Late 1990s: local features</a:t>
            </a:r>
          </a:p>
          <a:p>
            <a:r>
              <a:rPr lang="en-US">
                <a:latin typeface="Arial" charset="0"/>
              </a:rPr>
              <a:t>Early 2000s: parts-and-shape models</a:t>
            </a:r>
          </a:p>
          <a:p>
            <a:r>
              <a:rPr lang="en-US">
                <a:latin typeface="Arial" charset="0"/>
              </a:rPr>
              <a:t>Mid-2000s: bags of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5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Bag-of-features models</a:t>
            </a:r>
          </a:p>
        </p:txBody>
      </p:sp>
      <p:pic>
        <p:nvPicPr>
          <p:cNvPr id="17" name="Picture 2" descr="bag_ju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738" y="2362200"/>
            <a:ext cx="3446462" cy="26130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Picture 4" descr="image_00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3903663" cy="26273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4419600" y="3321050"/>
            <a:ext cx="762000" cy="79375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FF99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>
                <a:solidFill>
                  <a:srgbClr val="000000"/>
                </a:solidFill>
              </a:rPr>
              <a:t>Svetlana Lazebnik</a:t>
            </a:r>
            <a:endParaRPr lang="en-US" sz="1200" dirty="0">
              <a:solidFill>
                <a:srgbClr val="0000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50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Group 2"/>
          <p:cNvGrpSpPr>
            <a:grpSpLocks/>
          </p:cNvGrpSpPr>
          <p:nvPr/>
        </p:nvGrpSpPr>
        <p:grpSpPr bwMode="auto">
          <a:xfrm>
            <a:off x="990600" y="1676400"/>
            <a:ext cx="2833688" cy="4691063"/>
            <a:chOff x="528" y="336"/>
            <a:chExt cx="1954" cy="3477"/>
          </a:xfrm>
        </p:grpSpPr>
        <p:pic>
          <p:nvPicPr>
            <p:cNvPr id="95251" name="Picture 3" descr="DaVinci_face_onl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392"/>
              <a:ext cx="1954" cy="2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0244" name="Text Box 4"/>
            <p:cNvSpPr txBox="1">
              <a:spLocks noChangeArrowheads="1"/>
            </p:cNvSpPr>
            <p:nvPr/>
          </p:nvSpPr>
          <p:spPr bwMode="auto">
            <a:xfrm>
              <a:off x="576" y="336"/>
              <a:ext cx="1584" cy="586"/>
            </a:xfrm>
            <a:prstGeom prst="rect">
              <a:avLst/>
            </a:prstGeom>
            <a:solidFill>
              <a:srgbClr val="DCF6D6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44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Object</a:t>
              </a:r>
            </a:p>
          </p:txBody>
        </p:sp>
      </p:grpSp>
      <p:grpSp>
        <p:nvGrpSpPr>
          <p:cNvPr id="95235" name="Group 6"/>
          <p:cNvGrpSpPr>
            <a:grpSpLocks/>
          </p:cNvGrpSpPr>
          <p:nvPr/>
        </p:nvGrpSpPr>
        <p:grpSpPr bwMode="auto">
          <a:xfrm>
            <a:off x="5053013" y="3048000"/>
            <a:ext cx="2719387" cy="3733800"/>
            <a:chOff x="3072" y="1008"/>
            <a:chExt cx="2274" cy="3168"/>
          </a:xfrm>
        </p:grpSpPr>
        <p:pic>
          <p:nvPicPr>
            <p:cNvPr id="95240" name="Picture 7" descr="lunch-bagtran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2" y="1008"/>
              <a:ext cx="2274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1" name="Picture 8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3072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2" name="Picture 9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91" t="4288" r="29535" b="88853"/>
            <a:stretch>
              <a:fillRect/>
            </a:stretch>
          </p:blipFill>
          <p:spPr bwMode="auto">
            <a:xfrm>
              <a:off x="4224" y="1632"/>
              <a:ext cx="43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3" name="Picture 10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47" t="38583" r="43579" b="54558"/>
            <a:stretch>
              <a:fillRect/>
            </a:stretch>
          </p:blipFill>
          <p:spPr bwMode="auto">
            <a:xfrm>
              <a:off x="3360" y="3120"/>
              <a:ext cx="432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4" name="Picture 11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66" t="15433" r="51772" b="79422"/>
            <a:stretch>
              <a:fillRect/>
            </a:stretch>
          </p:blipFill>
          <p:spPr bwMode="auto">
            <a:xfrm>
              <a:off x="4416" y="249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5" name="Picture 12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14577" r="31876" b="79422"/>
            <a:stretch>
              <a:fillRect/>
            </a:stretch>
          </p:blipFill>
          <p:spPr bwMode="auto">
            <a:xfrm>
              <a:off x="3840" y="2544"/>
              <a:ext cx="384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6" name="Picture 13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21" t="32582" r="31876" b="62274"/>
            <a:stretch>
              <a:fillRect/>
            </a:stretch>
          </p:blipFill>
          <p:spPr bwMode="auto">
            <a:xfrm>
              <a:off x="4368" y="3600"/>
              <a:ext cx="4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7" name="Picture 14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762" t="27437" r="31876" b="67418"/>
            <a:stretch>
              <a:fillRect/>
            </a:stretch>
          </p:blipFill>
          <p:spPr bwMode="auto">
            <a:xfrm>
              <a:off x="4512" y="206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8" name="Picture 15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32" t="23151" r="31876" b="71706"/>
            <a:stretch>
              <a:fillRect/>
            </a:stretch>
          </p:blipFill>
          <p:spPr bwMode="auto">
            <a:xfrm>
              <a:off x="4032" y="302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49" name="Picture 16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58" t="24008" r="45920" b="63130"/>
            <a:stretch>
              <a:fillRect/>
            </a:stretch>
          </p:blipFill>
          <p:spPr bwMode="auto">
            <a:xfrm>
              <a:off x="3792" y="1680"/>
              <a:ext cx="288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250" name="Picture 17" descr="ermin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648" y="3552"/>
              <a:ext cx="48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0258" name="Text Box 18"/>
          <p:cNvSpPr txBox="1">
            <a:spLocks noChangeArrowheads="1"/>
          </p:cNvSpPr>
          <p:nvPr/>
        </p:nvSpPr>
        <p:spPr bwMode="auto">
          <a:xfrm>
            <a:off x="4402138" y="1295400"/>
            <a:ext cx="3827462" cy="1460500"/>
          </a:xfrm>
          <a:prstGeom prst="rect">
            <a:avLst/>
          </a:prstGeom>
          <a:solidFill>
            <a:srgbClr val="DFCCAB"/>
          </a:solidFill>
          <a:ln w="28575">
            <a:solidFill>
              <a:srgbClr val="9A7966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4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Bag of </a:t>
            </a:r>
            <a:r>
              <a:rPr lang="ja-JP" altLang="en-US" sz="4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‘</a:t>
            </a:r>
            <a:r>
              <a:rPr lang="en-US" sz="4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words</a:t>
            </a:r>
            <a:r>
              <a:rPr lang="ja-JP" altLang="en-US" sz="44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’</a:t>
            </a:r>
            <a:endParaRPr lang="en-US" sz="4400" b="1">
              <a:solidFill>
                <a:srgbClr val="00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5237" name="Line 19"/>
          <p:cNvSpPr>
            <a:spLocks noChangeShapeType="1"/>
          </p:cNvSpPr>
          <p:nvPr/>
        </p:nvSpPr>
        <p:spPr bwMode="auto">
          <a:xfrm>
            <a:off x="3357563" y="2000250"/>
            <a:ext cx="1044575" cy="0"/>
          </a:xfrm>
          <a:prstGeom prst="line">
            <a:avLst/>
          </a:prstGeom>
          <a:noFill/>
          <a:ln w="38100">
            <a:solidFill>
              <a:srgbClr val="3333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5238" name="Rectangle 21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Bag-of-features models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3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</a:rPr>
              <a:t>1960s – early 1990s: the geometric era</a:t>
            </a:r>
          </a:p>
          <a:p>
            <a:r>
              <a:rPr lang="en-US" dirty="0">
                <a:latin typeface="Arial" charset="0"/>
              </a:rPr>
              <a:t>1990s: appearance-based models</a:t>
            </a:r>
          </a:p>
          <a:p>
            <a:r>
              <a:rPr lang="en-US" dirty="0">
                <a:latin typeface="Arial" charset="0"/>
              </a:rPr>
              <a:t>Mid-1990s: sliding window approaches</a:t>
            </a:r>
          </a:p>
          <a:p>
            <a:r>
              <a:rPr lang="en-US" dirty="0">
                <a:latin typeface="Arial" charset="0"/>
              </a:rPr>
              <a:t>Late 1990s: local features</a:t>
            </a:r>
          </a:p>
          <a:p>
            <a:r>
              <a:rPr lang="en-US" dirty="0">
                <a:latin typeface="Arial" charset="0"/>
              </a:rPr>
              <a:t>Early 2000s: parts-and-shape models</a:t>
            </a:r>
          </a:p>
          <a:p>
            <a:r>
              <a:rPr lang="en-US" dirty="0">
                <a:latin typeface="Arial" charset="0"/>
              </a:rPr>
              <a:t>Mid-2000s: bags of features</a:t>
            </a:r>
          </a:p>
          <a:p>
            <a:r>
              <a:rPr lang="en-US" dirty="0">
                <a:latin typeface="Arial" charset="0"/>
              </a:rPr>
              <a:t>Present trends: data-driven methods, </a:t>
            </a:r>
            <a:r>
              <a:rPr lang="en-US" b="1" dirty="0">
                <a:latin typeface="Arial" charset="0"/>
              </a:rPr>
              <a:t>deep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3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5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762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0"/>
            <a:ext cx="7423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Identification: is that Potala Palace?</a:t>
            </a:r>
          </a:p>
        </p:txBody>
      </p:sp>
      <p:pic>
        <p:nvPicPr>
          <p:cNvPr id="501763" name="Picture 3" descr="IMG_353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1764" name="Oval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57400" y="1447800"/>
            <a:ext cx="4267200" cy="1600200"/>
          </a:xfrm>
          <a:prstGeom prst="ellipse">
            <a:avLst/>
          </a:prstGeom>
          <a:solidFill>
            <a:srgbClr val="FF99CC">
              <a:alpha val="35001"/>
            </a:srgbClr>
          </a:solidFill>
          <a:ln w="101600">
            <a:solidFill>
              <a:srgbClr val="FF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95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02786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2787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" y="0"/>
            <a:ext cx="44767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Object categorization</a:t>
            </a:r>
          </a:p>
        </p:txBody>
      </p:sp>
      <p:sp>
        <p:nvSpPr>
          <p:cNvPr id="502788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0" y="1219200"/>
            <a:ext cx="19812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mountain</a:t>
            </a:r>
          </a:p>
        </p:txBody>
      </p:sp>
      <p:sp>
        <p:nvSpPr>
          <p:cNvPr id="502789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953000" y="3276600"/>
            <a:ext cx="18288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building</a:t>
            </a:r>
          </a:p>
        </p:txBody>
      </p:sp>
      <p:sp>
        <p:nvSpPr>
          <p:cNvPr id="502790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905000" y="2667000"/>
            <a:ext cx="11430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tree</a:t>
            </a:r>
          </a:p>
        </p:txBody>
      </p:sp>
      <p:sp>
        <p:nvSpPr>
          <p:cNvPr id="502791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86000" y="3733800"/>
            <a:ext cx="14478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banner</a:t>
            </a:r>
          </a:p>
        </p:txBody>
      </p:sp>
      <p:sp>
        <p:nvSpPr>
          <p:cNvPr id="502792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38800" y="5638800"/>
            <a:ext cx="15240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vendor</a:t>
            </a:r>
          </a:p>
        </p:txBody>
      </p:sp>
      <p:sp>
        <p:nvSpPr>
          <p:cNvPr id="502793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743200" y="6096000"/>
            <a:ext cx="19050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people</a:t>
            </a:r>
          </a:p>
        </p:txBody>
      </p:sp>
      <p:sp>
        <p:nvSpPr>
          <p:cNvPr id="502794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648200" y="4648200"/>
            <a:ext cx="2133600" cy="519113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street lamp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03810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3811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" y="0"/>
            <a:ext cx="6940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>
                <a:latin typeface="Arial" pitchFamily="34" charset="0"/>
              </a:rPr>
              <a:t>Scene and context categorization</a:t>
            </a:r>
          </a:p>
        </p:txBody>
      </p:sp>
      <p:sp>
        <p:nvSpPr>
          <p:cNvPr id="503812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334000" y="990600"/>
            <a:ext cx="2057400" cy="1544638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 outdoor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 city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US" sz="2800" b="1">
                <a:solidFill>
                  <a:srgbClr val="FFFF00"/>
                </a:solidFill>
                <a:latin typeface="Arial" pitchFamily="34" charset="0"/>
              </a:rPr>
              <a:t>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762000"/>
            <a:ext cx="8001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03810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</p:spPr>
      </p:pic>
      <p:sp>
        <p:nvSpPr>
          <p:cNvPr id="503811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52400" y="0"/>
            <a:ext cx="590418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3600" dirty="0">
                <a:latin typeface="Arial" pitchFamily="34" charset="0"/>
              </a:rPr>
              <a:t>Activity / Event Recognition </a:t>
            </a:r>
          </a:p>
        </p:txBody>
      </p:sp>
      <p:sp>
        <p:nvSpPr>
          <p:cNvPr id="503812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78471" y="990600"/>
            <a:ext cx="2712929" cy="781752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2800" b="1" dirty="0">
                <a:solidFill>
                  <a:srgbClr val="FFFF00"/>
                </a:solidFill>
                <a:latin typeface="Arial" pitchFamily="34" charset="0"/>
              </a:rPr>
              <a:t>what are these people doing?</a:t>
            </a:r>
          </a:p>
        </p:txBody>
      </p:sp>
    </p:spTree>
    <p:extLst>
      <p:ext uri="{BB962C8B-B14F-4D97-AF65-F5344CB8AC3E}">
        <p14:creationId xmlns:p14="http://schemas.microsoft.com/office/powerpoint/2010/main" val="14750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23708</TotalTime>
  <Words>1026</Words>
  <Application>Microsoft Macintosh PowerPoint</Application>
  <PresentationFormat>On-screen Show (4:3)</PresentationFormat>
  <Paragraphs>250</Paragraphs>
  <Slides>54</Slides>
  <Notes>36</Notes>
  <HiddenSlides>3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Calibri</vt:lpstr>
      <vt:lpstr>ＭＳ Ｐゴシック</vt:lpstr>
      <vt:lpstr>Symbol</vt:lpstr>
      <vt:lpstr>Times New Roman</vt:lpstr>
      <vt:lpstr>Arial</vt:lpstr>
      <vt:lpstr>Office Theme</vt:lpstr>
      <vt:lpstr>Image</vt:lpstr>
      <vt:lpstr>Equation</vt:lpstr>
      <vt:lpstr>Introduction to Recognition</vt:lpstr>
      <vt:lpstr>Where we go from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recognition Is it really so hard?</vt:lpstr>
      <vt:lpstr>Object recognition Is it really so hard?</vt:lpstr>
      <vt:lpstr>Object recognition Is it really so hard?</vt:lpstr>
      <vt:lpstr>Why not use SIFT matching for everything?</vt:lpstr>
      <vt:lpstr>PowerPoint Presentation</vt:lpstr>
      <vt:lpstr>Applications:  Computational photography</vt:lpstr>
      <vt:lpstr>Applications:  Assisted driving</vt:lpstr>
      <vt:lpstr>Applications:  image search</vt:lpstr>
      <vt:lpstr>How do human do recognition? </vt:lpstr>
      <vt:lpstr>Observation 1</vt:lpstr>
      <vt:lpstr>Observation 2:</vt:lpstr>
      <vt:lpstr>Observation 3:</vt:lpstr>
      <vt:lpstr>PowerPoint Presentation</vt:lpstr>
      <vt:lpstr>What is the single most important facial features for recognition?</vt:lpstr>
      <vt:lpstr>Observation 4:</vt:lpstr>
      <vt:lpstr>The list goes on</vt:lpstr>
      <vt:lpstr>Why is this hard?</vt:lpstr>
      <vt:lpstr>PowerPoint Presentation</vt:lpstr>
      <vt:lpstr>Challenge: variable viewpoint</vt:lpstr>
      <vt:lpstr>Challenge: variable illumination</vt:lpstr>
      <vt:lpstr>Challenge: scale</vt:lpstr>
      <vt:lpstr>Challenge: deformation</vt:lpstr>
      <vt:lpstr>Challenge: Occlusion</vt:lpstr>
      <vt:lpstr>Challenge: background clutter</vt:lpstr>
      <vt:lpstr>Challenge: intra-class variations</vt:lpstr>
      <vt:lpstr>History of ideas in recognition</vt:lpstr>
      <vt:lpstr>PowerPoint Presentation</vt:lpstr>
      <vt:lpstr>Instance Recognition</vt:lpstr>
      <vt:lpstr>Recognition by components</vt:lpstr>
      <vt:lpstr>History of ideas in recognition</vt:lpstr>
      <vt:lpstr>PowerPoint Presentation</vt:lpstr>
      <vt:lpstr>Limitations of global appearance models</vt:lpstr>
      <vt:lpstr>History of ideas in recognition</vt:lpstr>
      <vt:lpstr>Sliding window approaches</vt:lpstr>
      <vt:lpstr>Sliding window approaches</vt:lpstr>
      <vt:lpstr>History of ideas in recognition</vt:lpstr>
      <vt:lpstr>Local features for object instance recognition</vt:lpstr>
      <vt:lpstr>History of ideas in recognition</vt:lpstr>
      <vt:lpstr>Parts-and-shape models</vt:lpstr>
      <vt:lpstr>Representing people</vt:lpstr>
      <vt:lpstr>Discriminatively trained part-based models</vt:lpstr>
      <vt:lpstr>History of ideas in recognition</vt:lpstr>
      <vt:lpstr>Bag-of-features models</vt:lpstr>
      <vt:lpstr>Bag-of-features models</vt:lpstr>
      <vt:lpstr>History of ideas in recognition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1: Images and image filtering</dc:title>
  <dc:creator>Noah Snavely</dc:creator>
  <cp:lastModifiedBy>Pless, Robert Bryan</cp:lastModifiedBy>
  <cp:revision>1100</cp:revision>
  <dcterms:created xsi:type="dcterms:W3CDTF">2009-08-25T02:47:59Z</dcterms:created>
  <dcterms:modified xsi:type="dcterms:W3CDTF">2018-03-20T14:56:10Z</dcterms:modified>
</cp:coreProperties>
</file>